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xlsx" ContentType="application/vnd.openxmlformats-officedocument.spreadsheetml.sheet"/>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18" r:id="rId2"/>
    <p:sldId id="439" r:id="rId3"/>
    <p:sldId id="419" r:id="rId4"/>
    <p:sldId id="436" r:id="rId5"/>
    <p:sldId id="440" r:id="rId6"/>
    <p:sldId id="421" r:id="rId7"/>
    <p:sldId id="444" r:id="rId8"/>
    <p:sldId id="446" r:id="rId9"/>
    <p:sldId id="427" r:id="rId10"/>
    <p:sldId id="454" r:id="rId11"/>
    <p:sldId id="438" r:id="rId12"/>
    <p:sldId id="448" r:id="rId13"/>
    <p:sldId id="447" r:id="rId14"/>
    <p:sldId id="434" r:id="rId15"/>
    <p:sldId id="431" r:id="rId16"/>
    <p:sldId id="432" r:id="rId17"/>
    <p:sldId id="430" r:id="rId18"/>
    <p:sldId id="412" r:id="rId19"/>
    <p:sldId id="413" r:id="rId20"/>
    <p:sldId id="324" r:id="rId21"/>
    <p:sldId id="416" r:id="rId22"/>
    <p:sldId id="346" r:id="rId23"/>
    <p:sldId id="443" r:id="rId24"/>
    <p:sldId id="423" r:id="rId25"/>
    <p:sldId id="441" r:id="rId26"/>
    <p:sldId id="451" r:id="rId27"/>
    <p:sldId id="450" r:id="rId28"/>
    <p:sldId id="437" r:id="rId29"/>
    <p:sldId id="455" r:id="rId30"/>
    <p:sldId id="456" r:id="rId31"/>
    <p:sldId id="452" r:id="rId32"/>
    <p:sldId id="410" r:id="rId33"/>
  </p:sldIdLst>
  <p:sldSz cx="9144000" cy="6858000" type="screen4x3"/>
  <p:notesSz cx="6858000" cy="9144000"/>
  <p:defaultTextStyle>
    <a:defPPr>
      <a:defRPr lang="fr-CA"/>
    </a:defPPr>
    <a:lvl1pPr algn="l" rtl="0" fontAlgn="base">
      <a:spcBef>
        <a:spcPct val="0"/>
      </a:spcBef>
      <a:spcAft>
        <a:spcPct val="0"/>
      </a:spcAft>
      <a:defRPr sz="2800" b="1" kern="1200">
        <a:solidFill>
          <a:srgbClr val="FFF061"/>
        </a:solidFill>
        <a:latin typeface="Arial" charset="0"/>
        <a:ea typeface="+mn-ea"/>
        <a:cs typeface="Arial" charset="0"/>
      </a:defRPr>
    </a:lvl1pPr>
    <a:lvl2pPr marL="457200" algn="l" rtl="0" fontAlgn="base">
      <a:spcBef>
        <a:spcPct val="0"/>
      </a:spcBef>
      <a:spcAft>
        <a:spcPct val="0"/>
      </a:spcAft>
      <a:defRPr sz="2800" b="1" kern="1200">
        <a:solidFill>
          <a:srgbClr val="FFF061"/>
        </a:solidFill>
        <a:latin typeface="Arial" charset="0"/>
        <a:ea typeface="+mn-ea"/>
        <a:cs typeface="Arial" charset="0"/>
      </a:defRPr>
    </a:lvl2pPr>
    <a:lvl3pPr marL="914400" algn="l" rtl="0" fontAlgn="base">
      <a:spcBef>
        <a:spcPct val="0"/>
      </a:spcBef>
      <a:spcAft>
        <a:spcPct val="0"/>
      </a:spcAft>
      <a:defRPr sz="2800" b="1" kern="1200">
        <a:solidFill>
          <a:srgbClr val="FFF061"/>
        </a:solidFill>
        <a:latin typeface="Arial" charset="0"/>
        <a:ea typeface="+mn-ea"/>
        <a:cs typeface="Arial" charset="0"/>
      </a:defRPr>
    </a:lvl3pPr>
    <a:lvl4pPr marL="1371600" algn="l" rtl="0" fontAlgn="base">
      <a:spcBef>
        <a:spcPct val="0"/>
      </a:spcBef>
      <a:spcAft>
        <a:spcPct val="0"/>
      </a:spcAft>
      <a:defRPr sz="2800" b="1" kern="1200">
        <a:solidFill>
          <a:srgbClr val="FFF061"/>
        </a:solidFill>
        <a:latin typeface="Arial" charset="0"/>
        <a:ea typeface="+mn-ea"/>
        <a:cs typeface="Arial" charset="0"/>
      </a:defRPr>
    </a:lvl4pPr>
    <a:lvl5pPr marL="1828800" algn="l" rtl="0" fontAlgn="base">
      <a:spcBef>
        <a:spcPct val="0"/>
      </a:spcBef>
      <a:spcAft>
        <a:spcPct val="0"/>
      </a:spcAft>
      <a:defRPr sz="2800" b="1" kern="1200">
        <a:solidFill>
          <a:srgbClr val="FFF061"/>
        </a:solidFill>
        <a:latin typeface="Arial" charset="0"/>
        <a:ea typeface="+mn-ea"/>
        <a:cs typeface="Arial" charset="0"/>
      </a:defRPr>
    </a:lvl5pPr>
    <a:lvl6pPr marL="2286000" algn="l" defTabSz="914400" rtl="0" eaLnBrk="1" latinLnBrk="0" hangingPunct="1">
      <a:defRPr sz="2800" b="1" kern="1200">
        <a:solidFill>
          <a:srgbClr val="FFF061"/>
        </a:solidFill>
        <a:latin typeface="Arial" charset="0"/>
        <a:ea typeface="+mn-ea"/>
        <a:cs typeface="Arial" charset="0"/>
      </a:defRPr>
    </a:lvl6pPr>
    <a:lvl7pPr marL="2743200" algn="l" defTabSz="914400" rtl="0" eaLnBrk="1" latinLnBrk="0" hangingPunct="1">
      <a:defRPr sz="2800" b="1" kern="1200">
        <a:solidFill>
          <a:srgbClr val="FFF061"/>
        </a:solidFill>
        <a:latin typeface="Arial" charset="0"/>
        <a:ea typeface="+mn-ea"/>
        <a:cs typeface="Arial" charset="0"/>
      </a:defRPr>
    </a:lvl7pPr>
    <a:lvl8pPr marL="3200400" algn="l" defTabSz="914400" rtl="0" eaLnBrk="1" latinLnBrk="0" hangingPunct="1">
      <a:defRPr sz="2800" b="1" kern="1200">
        <a:solidFill>
          <a:srgbClr val="FFF061"/>
        </a:solidFill>
        <a:latin typeface="Arial" charset="0"/>
        <a:ea typeface="+mn-ea"/>
        <a:cs typeface="Arial" charset="0"/>
      </a:defRPr>
    </a:lvl8pPr>
    <a:lvl9pPr marL="3657600" algn="l" defTabSz="914400" rtl="0" eaLnBrk="1" latinLnBrk="0" hangingPunct="1">
      <a:defRPr sz="2800" b="1" kern="1200">
        <a:solidFill>
          <a:srgbClr val="FFF06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EFD0"/>
    <a:srgbClr val="FFFF99"/>
    <a:srgbClr val="FF3300"/>
    <a:srgbClr val="FF9966"/>
    <a:srgbClr val="FFFF66"/>
    <a:srgbClr val="E04020"/>
    <a:srgbClr val="0066FF"/>
    <a:srgbClr val="002346"/>
    <a:srgbClr val="DAD9BE"/>
    <a:srgbClr val="E2E1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86" autoAdjust="0"/>
    <p:restoredTop sz="95254" autoAdjust="0"/>
  </p:normalViewPr>
  <p:slideViewPr>
    <p:cSldViewPr>
      <p:cViewPr varScale="1">
        <p:scale>
          <a:sx n="104" d="100"/>
          <a:sy n="104" d="100"/>
        </p:scale>
        <p:origin x="-1016" y="-1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notesMaster" Target="notesMasters/notesMaster1.xml"/><Relationship Id="rId35" Type="http://schemas.openxmlformats.org/officeDocument/2006/relationships/printerSettings" Target="printerSettings/printerSettings1.bin"/><Relationship Id="rId36" Type="http://schemas.openxmlformats.org/officeDocument/2006/relationships/presProps" Target="pres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viewProps" Target="viewProps.xml"/><Relationship Id="rId38" Type="http://schemas.openxmlformats.org/officeDocument/2006/relationships/theme" Target="theme/theme1.xml"/><Relationship Id="rId3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Feuille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0608733374689946"/>
          <c:y val="0.168806672954749"/>
          <c:w val="0.646302000458633"/>
          <c:h val="0.772760110700297"/>
        </c:manualLayout>
      </c:layout>
      <c:pie3DChart>
        <c:varyColors val="1"/>
        <c:ser>
          <c:idx val="0"/>
          <c:order val="0"/>
          <c:tx>
            <c:strRef>
              <c:f>Feuil1!$B$1</c:f>
              <c:strCache>
                <c:ptCount val="1"/>
                <c:pt idx="0">
                  <c:v>Composition de l'air (%)</c:v>
                </c:pt>
              </c:strCache>
            </c:strRef>
          </c:tx>
          <c:explosion val="25"/>
          <c:dPt>
            <c:idx val="0"/>
            <c:bubble3D val="0"/>
            <c:explosion val="44"/>
            <c:spPr>
              <a:solidFill>
                <a:schemeClr val="accent2">
                  <a:lumMod val="60000"/>
                  <a:lumOff val="40000"/>
                </a:schemeClr>
              </a:solidFill>
            </c:spPr>
          </c:dPt>
          <c:dPt>
            <c:idx val="1"/>
            <c:bubble3D val="0"/>
            <c:spPr>
              <a:solidFill>
                <a:srgbClr val="FFFF00"/>
              </a:solidFill>
            </c:spPr>
          </c:dPt>
          <c:dPt>
            <c:idx val="2"/>
            <c:bubble3D val="0"/>
            <c:spPr>
              <a:solidFill>
                <a:srgbClr val="FF0000"/>
              </a:solidFill>
            </c:spPr>
          </c:dPt>
          <c:cat>
            <c:strRef>
              <c:f>Feuil1!$A$2:$A$4</c:f>
              <c:strCache>
                <c:ptCount val="3"/>
                <c:pt idx="0">
                  <c:v>Azote (N2)</c:v>
                </c:pt>
                <c:pt idx="1">
                  <c:v>Oxygène (O2)</c:v>
                </c:pt>
                <c:pt idx="2">
                  <c:v>Autres gaz (CO2, H2O(g), gaz rares ...)</c:v>
                </c:pt>
              </c:strCache>
            </c:strRef>
          </c:cat>
          <c:val>
            <c:numRef>
              <c:f>Feuil1!$B$2:$B$4</c:f>
              <c:numCache>
                <c:formatCode>0.00%</c:formatCode>
                <c:ptCount val="3"/>
                <c:pt idx="0" formatCode="0%">
                  <c:v>0.78</c:v>
                </c:pt>
                <c:pt idx="1">
                  <c:v>0.21</c:v>
                </c:pt>
                <c:pt idx="2">
                  <c:v>0.01</c:v>
                </c:pt>
              </c:numCache>
            </c:numRef>
          </c:val>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1800"/>
      </a:pPr>
      <a:endParaRPr lang="fr-FR"/>
    </a:p>
  </c:txPr>
  <c:externalData r:id="rId1">
    <c:autoUpdate val="0"/>
  </c:externalData>
</c:chartSpace>
</file>

<file path=ppt/diagrams/_rels/data1.xml.rels><?xml version="1.0" encoding="UTF-8" standalone="yes"?>
<Relationships xmlns="http://schemas.openxmlformats.org/package/2006/relationships"><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75352B-585D-439B-9476-5EE2952045E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fr-CA"/>
        </a:p>
      </dgm:t>
    </dgm:pt>
    <dgm:pt modelId="{A01C2FCD-2299-433D-A7DE-A407C6D8E77B}">
      <dgm:prSet phldrT="[Texte]" custT="1"/>
      <dgm:spPr/>
      <dgm:t>
        <a:bodyPr/>
        <a:lstStyle/>
        <a:p>
          <a:pPr algn="l"/>
          <a:r>
            <a:rPr lang="fr-CA" sz="1200" dirty="0" smtClean="0">
              <a:solidFill>
                <a:srgbClr val="FFFF99"/>
              </a:solidFill>
              <a:latin typeface="Comic Sans MS" pitchFamily="66" charset="0"/>
            </a:rPr>
            <a:t>L’atmosphère</a:t>
          </a:r>
          <a:endParaRPr lang="fr-CA" sz="1200" dirty="0">
            <a:solidFill>
              <a:srgbClr val="FFFF99"/>
            </a:solidFill>
            <a:latin typeface="Comic Sans MS" pitchFamily="66" charset="0"/>
          </a:endParaRPr>
        </a:p>
      </dgm:t>
    </dgm:pt>
    <dgm:pt modelId="{071D47E1-AC89-47E7-B2A1-CA533A29C944}" type="parTrans" cxnId="{D548A2AE-2C14-45E1-934D-AC1AA503EEBC}">
      <dgm:prSet/>
      <dgm:spPr/>
      <dgm:t>
        <a:bodyPr/>
        <a:lstStyle/>
        <a:p>
          <a:endParaRPr lang="fr-CA"/>
        </a:p>
      </dgm:t>
    </dgm:pt>
    <dgm:pt modelId="{4826EEDF-27B7-41FD-92B7-E64DC5BFF4B2}" type="sibTrans" cxnId="{D548A2AE-2C14-45E1-934D-AC1AA503EEBC}">
      <dgm:prSet/>
      <dgm:spPr/>
      <dgm:t>
        <a:bodyPr/>
        <a:lstStyle/>
        <a:p>
          <a:endParaRPr lang="fr-CA"/>
        </a:p>
      </dgm:t>
    </dgm:pt>
    <dgm:pt modelId="{E66FFFBC-F9D8-4BA1-98C8-42BA15DDBB28}">
      <dgm:prSet phldrT="[Texte]" custT="1"/>
      <dgm:spPr/>
      <dgm:t>
        <a:bodyPr/>
        <a:lstStyle/>
        <a:p>
          <a:pPr algn="l"/>
          <a:r>
            <a:rPr lang="fr-CA" sz="1200" dirty="0" smtClean="0">
              <a:solidFill>
                <a:srgbClr val="FFFF99"/>
              </a:solidFill>
              <a:latin typeface="Comic Sans MS" pitchFamily="66" charset="0"/>
            </a:rPr>
            <a:t>L’effet de serre</a:t>
          </a:r>
          <a:endParaRPr lang="fr-CA" sz="1200" dirty="0">
            <a:solidFill>
              <a:srgbClr val="FFFF99"/>
            </a:solidFill>
            <a:latin typeface="Comic Sans MS" pitchFamily="66" charset="0"/>
          </a:endParaRPr>
        </a:p>
      </dgm:t>
    </dgm:pt>
    <dgm:pt modelId="{A497DCF4-0936-4BFD-A783-4322E41D6E25}" type="parTrans" cxnId="{3ED48D21-D73A-478D-B1C2-81229C88FEE4}">
      <dgm:prSet/>
      <dgm:spPr/>
      <dgm:t>
        <a:bodyPr/>
        <a:lstStyle/>
        <a:p>
          <a:endParaRPr lang="fr-CA"/>
        </a:p>
      </dgm:t>
    </dgm:pt>
    <dgm:pt modelId="{768D728B-A92D-47D1-9120-67280B507531}" type="sibTrans" cxnId="{3ED48D21-D73A-478D-B1C2-81229C88FEE4}">
      <dgm:prSet/>
      <dgm:spPr/>
      <dgm:t>
        <a:bodyPr/>
        <a:lstStyle/>
        <a:p>
          <a:endParaRPr lang="fr-CA"/>
        </a:p>
      </dgm:t>
    </dgm:pt>
    <dgm:pt modelId="{C0047FE2-0B1C-4983-B617-22343B308135}">
      <dgm:prSet phldrT="[Texte]" custT="1"/>
      <dgm:spPr/>
      <dgm:t>
        <a:bodyPr/>
        <a:lstStyle/>
        <a:p>
          <a:pPr algn="l"/>
          <a:r>
            <a:rPr lang="fr-CA" sz="1200" dirty="0" smtClean="0">
              <a:solidFill>
                <a:srgbClr val="FFFF99"/>
              </a:solidFill>
              <a:latin typeface="Comic Sans MS" pitchFamily="66" charset="0"/>
            </a:rPr>
            <a:t>Changements climatiques</a:t>
          </a:r>
        </a:p>
      </dgm:t>
    </dgm:pt>
    <dgm:pt modelId="{A3CC55D0-1FF4-4EF1-8746-EBF8015EA861}" type="parTrans" cxnId="{560E08B5-D9A0-4016-B9AE-B18D45173726}">
      <dgm:prSet/>
      <dgm:spPr/>
      <dgm:t>
        <a:bodyPr/>
        <a:lstStyle/>
        <a:p>
          <a:endParaRPr lang="fr-CA"/>
        </a:p>
      </dgm:t>
    </dgm:pt>
    <dgm:pt modelId="{4F159587-F0BA-4F13-ADDE-16BE734EB6EF}" type="sibTrans" cxnId="{560E08B5-D9A0-4016-B9AE-B18D45173726}">
      <dgm:prSet/>
      <dgm:spPr/>
      <dgm:t>
        <a:bodyPr/>
        <a:lstStyle/>
        <a:p>
          <a:endParaRPr lang="fr-CA"/>
        </a:p>
      </dgm:t>
    </dgm:pt>
    <dgm:pt modelId="{FD74759A-6EE5-45A1-988A-ABDA7C7B11EE}">
      <dgm:prSet phldrT="[Texte]" custT="1"/>
      <dgm:spPr/>
      <dgm:t>
        <a:bodyPr/>
        <a:lstStyle/>
        <a:p>
          <a:pPr algn="l"/>
          <a:r>
            <a:rPr lang="fr-CA" sz="1200" dirty="0" smtClean="0">
              <a:solidFill>
                <a:srgbClr val="FFFF99"/>
              </a:solidFill>
              <a:latin typeface="Comic Sans MS" pitchFamily="66" charset="0"/>
            </a:rPr>
            <a:t>Comment agir?</a:t>
          </a:r>
        </a:p>
      </dgm:t>
    </dgm:pt>
    <dgm:pt modelId="{00CA5025-67DC-42C3-8E36-CD419A28B64E}" type="parTrans" cxnId="{BCFC0CCC-DA9F-47D7-B730-F525135376FD}">
      <dgm:prSet/>
      <dgm:spPr/>
      <dgm:t>
        <a:bodyPr/>
        <a:lstStyle/>
        <a:p>
          <a:endParaRPr lang="fr-CA"/>
        </a:p>
      </dgm:t>
    </dgm:pt>
    <dgm:pt modelId="{0CE4C0C7-1715-4564-BC9E-3077D0FDC317}" type="sibTrans" cxnId="{BCFC0CCC-DA9F-47D7-B730-F525135376FD}">
      <dgm:prSet/>
      <dgm:spPr/>
      <dgm:t>
        <a:bodyPr/>
        <a:lstStyle/>
        <a:p>
          <a:endParaRPr lang="fr-CA"/>
        </a:p>
      </dgm:t>
    </dgm:pt>
    <dgm:pt modelId="{AA7B3BDB-F0DD-465C-A070-7FCB058FE3BF}">
      <dgm:prSet phldrT="[Texte]" custT="1"/>
      <dgm:spPr/>
      <dgm:t>
        <a:bodyPr/>
        <a:lstStyle/>
        <a:p>
          <a:pPr algn="l"/>
          <a:r>
            <a:rPr lang="fr-CA" sz="1200" dirty="0" smtClean="0">
              <a:solidFill>
                <a:srgbClr val="FFFF99"/>
              </a:solidFill>
              <a:latin typeface="Comic Sans MS" pitchFamily="66" charset="0"/>
            </a:rPr>
            <a:t>L’histoire de la température</a:t>
          </a:r>
        </a:p>
      </dgm:t>
    </dgm:pt>
    <dgm:pt modelId="{7C62F771-8DA8-444B-8506-AC44CA2DD9B9}" type="sibTrans" cxnId="{EA389FBB-F9F9-4725-B232-408479222507}">
      <dgm:prSet/>
      <dgm:spPr/>
      <dgm:t>
        <a:bodyPr/>
        <a:lstStyle/>
        <a:p>
          <a:endParaRPr lang="fr-CA"/>
        </a:p>
      </dgm:t>
    </dgm:pt>
    <dgm:pt modelId="{A9C30A07-4512-4234-8071-ADE1B7BB8198}" type="parTrans" cxnId="{EA389FBB-F9F9-4725-B232-408479222507}">
      <dgm:prSet/>
      <dgm:spPr/>
      <dgm:t>
        <a:bodyPr/>
        <a:lstStyle/>
        <a:p>
          <a:endParaRPr lang="fr-CA"/>
        </a:p>
      </dgm:t>
    </dgm:pt>
    <dgm:pt modelId="{20D63277-26A2-4AF1-A3A0-8A88EA236B0C}">
      <dgm:prSet phldrT="[Texte]" custT="1"/>
      <dgm:spPr/>
      <dgm:t>
        <a:bodyPr/>
        <a:lstStyle/>
        <a:p>
          <a:pPr algn="l"/>
          <a:r>
            <a:rPr lang="fr-CA" sz="1200" dirty="0" smtClean="0">
              <a:solidFill>
                <a:srgbClr val="FFFF99"/>
              </a:solidFill>
              <a:latin typeface="Comic Sans MS" pitchFamily="66" charset="0"/>
            </a:rPr>
            <a:t>Les principaux responsables /En une image… / Le « bilan radiatif »</a:t>
          </a:r>
          <a:endParaRPr lang="fr-CA" sz="1200" dirty="0">
            <a:solidFill>
              <a:srgbClr val="FFFF99"/>
            </a:solidFill>
            <a:latin typeface="Comic Sans MS" pitchFamily="66" charset="0"/>
          </a:endParaRPr>
        </a:p>
      </dgm:t>
    </dgm:pt>
    <dgm:pt modelId="{E07FE0CC-211A-45BB-8FC4-87F0216656A1}" type="parTrans" cxnId="{672042CF-B58C-455C-BBD0-E62E11538241}">
      <dgm:prSet/>
      <dgm:spPr/>
      <dgm:t>
        <a:bodyPr/>
        <a:lstStyle/>
        <a:p>
          <a:endParaRPr lang="fr-CA"/>
        </a:p>
      </dgm:t>
    </dgm:pt>
    <dgm:pt modelId="{E6F9C138-943A-4A3D-9BF7-D00CA2C23F2D}" type="sibTrans" cxnId="{672042CF-B58C-455C-BBD0-E62E11538241}">
      <dgm:prSet/>
      <dgm:spPr/>
      <dgm:t>
        <a:bodyPr/>
        <a:lstStyle/>
        <a:p>
          <a:endParaRPr lang="fr-CA"/>
        </a:p>
      </dgm:t>
    </dgm:pt>
    <dgm:pt modelId="{FF34C938-54BC-4285-8907-2FDF3905478E}">
      <dgm:prSet phldrT="[Texte]" custT="1"/>
      <dgm:spPr/>
      <dgm:t>
        <a:bodyPr/>
        <a:lstStyle/>
        <a:p>
          <a:pPr algn="l"/>
          <a:r>
            <a:rPr lang="fr-CA" sz="1200" dirty="0" smtClean="0">
              <a:solidFill>
                <a:srgbClr val="FFFF99"/>
              </a:solidFill>
              <a:latin typeface="Comic Sans MS" pitchFamily="66" charset="0"/>
            </a:rPr>
            <a:t>Le « bilan radiatif »</a:t>
          </a:r>
        </a:p>
      </dgm:t>
    </dgm:pt>
    <dgm:pt modelId="{D16BFF14-3E33-4F52-80FE-933804D18B47}" type="parTrans" cxnId="{9FEAFD70-043F-4E5C-93A0-987670237B07}">
      <dgm:prSet/>
      <dgm:spPr/>
      <dgm:t>
        <a:bodyPr/>
        <a:lstStyle/>
        <a:p>
          <a:endParaRPr lang="fr-CA"/>
        </a:p>
      </dgm:t>
    </dgm:pt>
    <dgm:pt modelId="{920BBAEC-F7CA-418D-AA93-DDC02E6B391E}" type="sibTrans" cxnId="{9FEAFD70-043F-4E5C-93A0-987670237B07}">
      <dgm:prSet/>
      <dgm:spPr/>
      <dgm:t>
        <a:bodyPr/>
        <a:lstStyle/>
        <a:p>
          <a:endParaRPr lang="fr-CA"/>
        </a:p>
      </dgm:t>
    </dgm:pt>
    <dgm:pt modelId="{F3839B09-0A08-4EFC-B94C-BF870835053D}">
      <dgm:prSet phldrT="[Texte]" custT="1"/>
      <dgm:spPr/>
      <dgm:t>
        <a:bodyPr/>
        <a:lstStyle/>
        <a:p>
          <a:pPr algn="l"/>
          <a:r>
            <a:rPr lang="fr-CA" sz="1200" dirty="0" smtClean="0">
              <a:solidFill>
                <a:srgbClr val="FFFF99"/>
              </a:solidFill>
              <a:latin typeface="Comic Sans MS" pitchFamily="66" charset="0"/>
            </a:rPr>
            <a:t>La nature de la surface terrestre / Les facteurs naturels</a:t>
          </a:r>
        </a:p>
      </dgm:t>
    </dgm:pt>
    <dgm:pt modelId="{131A784E-4F1C-4C31-B0EF-144462E88A56}" type="parTrans" cxnId="{43840668-4FC3-4745-9F27-9D3F36C4EFCE}">
      <dgm:prSet/>
      <dgm:spPr/>
      <dgm:t>
        <a:bodyPr/>
        <a:lstStyle/>
        <a:p>
          <a:endParaRPr lang="fr-CA"/>
        </a:p>
      </dgm:t>
    </dgm:pt>
    <dgm:pt modelId="{2C5A15CB-C9A9-4C23-810A-D7DCDFECCF77}" type="sibTrans" cxnId="{43840668-4FC3-4745-9F27-9D3F36C4EFCE}">
      <dgm:prSet/>
      <dgm:spPr/>
      <dgm:t>
        <a:bodyPr/>
        <a:lstStyle/>
        <a:p>
          <a:endParaRPr lang="fr-CA"/>
        </a:p>
      </dgm:t>
    </dgm:pt>
    <dgm:pt modelId="{0E502B73-61E9-4035-96E8-DA0A430826AD}">
      <dgm:prSet phldrT="[Texte]" custT="1"/>
      <dgm:spPr/>
      <dgm:t>
        <a:bodyPr/>
        <a:lstStyle/>
        <a:p>
          <a:pPr algn="l"/>
          <a:r>
            <a:rPr lang="fr-CA" sz="1200" dirty="0" smtClean="0">
              <a:solidFill>
                <a:srgbClr val="FFFF99"/>
              </a:solidFill>
              <a:latin typeface="Comic Sans MS" pitchFamily="66" charset="0"/>
            </a:rPr>
            <a:t>Les principaux indicateurs … les changements observés</a:t>
          </a:r>
        </a:p>
      </dgm:t>
    </dgm:pt>
    <dgm:pt modelId="{26AD0FC4-9630-4FF0-98E2-4EBC9BF38C14}" type="parTrans" cxnId="{0091743F-2586-490C-ADB0-E59A56002B61}">
      <dgm:prSet/>
      <dgm:spPr/>
      <dgm:t>
        <a:bodyPr/>
        <a:lstStyle/>
        <a:p>
          <a:endParaRPr lang="fr-CA"/>
        </a:p>
      </dgm:t>
    </dgm:pt>
    <dgm:pt modelId="{D0AAA10C-84E4-4010-9258-A5FE3CC01DC1}" type="sibTrans" cxnId="{0091743F-2586-490C-ADB0-E59A56002B61}">
      <dgm:prSet/>
      <dgm:spPr/>
      <dgm:t>
        <a:bodyPr/>
        <a:lstStyle/>
        <a:p>
          <a:endParaRPr lang="fr-CA"/>
        </a:p>
      </dgm:t>
    </dgm:pt>
    <dgm:pt modelId="{90E067BA-0054-4D01-8D0E-4F8FE6E819B4}">
      <dgm:prSet phldrT="[Texte]" custT="1"/>
      <dgm:spPr/>
      <dgm:t>
        <a:bodyPr/>
        <a:lstStyle/>
        <a:p>
          <a:pPr algn="l"/>
          <a:r>
            <a:rPr lang="fr-CA" sz="1200" dirty="0" smtClean="0">
              <a:solidFill>
                <a:srgbClr val="FFFF99"/>
              </a:solidFill>
              <a:latin typeface="Comic Sans MS" pitchFamily="66" charset="0"/>
            </a:rPr>
            <a:t>Modèles, scénarios, projections climatiques et impacts potentiels</a:t>
          </a:r>
        </a:p>
      </dgm:t>
    </dgm:pt>
    <dgm:pt modelId="{42DB08F0-5E1F-404D-9E44-6DD67519861B}" type="parTrans" cxnId="{1F587084-A60A-41D8-A814-C3E2C18F4711}">
      <dgm:prSet/>
      <dgm:spPr/>
      <dgm:t>
        <a:bodyPr/>
        <a:lstStyle/>
        <a:p>
          <a:endParaRPr lang="fr-CA"/>
        </a:p>
      </dgm:t>
    </dgm:pt>
    <dgm:pt modelId="{E5174B74-93DA-4420-B665-2F60F0696474}" type="sibTrans" cxnId="{1F587084-A60A-41D8-A814-C3E2C18F4711}">
      <dgm:prSet/>
      <dgm:spPr/>
      <dgm:t>
        <a:bodyPr/>
        <a:lstStyle/>
        <a:p>
          <a:endParaRPr lang="fr-CA"/>
        </a:p>
      </dgm:t>
    </dgm:pt>
    <dgm:pt modelId="{6B04616E-53C8-427B-9469-EB388AF1D6EE}">
      <dgm:prSet phldrT="[Texte]" custT="1"/>
      <dgm:spPr/>
      <dgm:t>
        <a:bodyPr/>
        <a:lstStyle/>
        <a:p>
          <a:pPr algn="l"/>
          <a:r>
            <a:rPr lang="fr-CA" sz="1200" dirty="0" smtClean="0">
              <a:solidFill>
                <a:srgbClr val="FFFF99"/>
              </a:solidFill>
              <a:latin typeface="Comic Sans MS" pitchFamily="66" charset="0"/>
            </a:rPr>
            <a:t>L’histoire longue… / Les 400 000 dernières années / Le dernier millénaire.</a:t>
          </a:r>
        </a:p>
      </dgm:t>
    </dgm:pt>
    <dgm:pt modelId="{9371B750-0874-4B03-ACA8-27633C4CBE89}" type="parTrans" cxnId="{3FAB509D-2959-48F0-9127-013BBB1784E0}">
      <dgm:prSet/>
      <dgm:spPr/>
      <dgm:t>
        <a:bodyPr/>
        <a:lstStyle/>
        <a:p>
          <a:endParaRPr lang="fr-CA"/>
        </a:p>
      </dgm:t>
    </dgm:pt>
    <dgm:pt modelId="{6FFC9AE8-27F1-4976-B9C3-BC6434AA7125}" type="sibTrans" cxnId="{3FAB509D-2959-48F0-9127-013BBB1784E0}">
      <dgm:prSet/>
      <dgm:spPr/>
      <dgm:t>
        <a:bodyPr/>
        <a:lstStyle/>
        <a:p>
          <a:endParaRPr lang="fr-CA"/>
        </a:p>
      </dgm:t>
    </dgm:pt>
    <dgm:pt modelId="{42D11B82-0BB9-4F4A-848F-FC1993C0BAB1}" type="pres">
      <dgm:prSet presAssocID="{FF75352B-585D-439B-9476-5EE2952045E0}" presName="Name0" presStyleCnt="0">
        <dgm:presLayoutVars>
          <dgm:chMax val="7"/>
          <dgm:chPref val="7"/>
          <dgm:dir/>
        </dgm:presLayoutVars>
      </dgm:prSet>
      <dgm:spPr/>
      <dgm:t>
        <a:bodyPr/>
        <a:lstStyle/>
        <a:p>
          <a:endParaRPr lang="fr-CA"/>
        </a:p>
      </dgm:t>
    </dgm:pt>
    <dgm:pt modelId="{4ECE7C41-CAC1-41EB-ACF3-A8484463DA58}" type="pres">
      <dgm:prSet presAssocID="{FF75352B-585D-439B-9476-5EE2952045E0}" presName="Name1" presStyleCnt="0"/>
      <dgm:spPr/>
    </dgm:pt>
    <dgm:pt modelId="{17A5E2C8-699A-487B-8AC7-FA1C86C07C01}" type="pres">
      <dgm:prSet presAssocID="{FF75352B-585D-439B-9476-5EE2952045E0}" presName="cycle" presStyleCnt="0"/>
      <dgm:spPr/>
    </dgm:pt>
    <dgm:pt modelId="{B8712A9F-C6BD-4223-9077-E2CA2D8A0F1E}" type="pres">
      <dgm:prSet presAssocID="{FF75352B-585D-439B-9476-5EE2952045E0}" presName="srcNode" presStyleLbl="node1" presStyleIdx="0" presStyleCnt="7"/>
      <dgm:spPr/>
    </dgm:pt>
    <dgm:pt modelId="{5845447E-1AD3-4CBA-B380-66466846CA49}" type="pres">
      <dgm:prSet presAssocID="{FF75352B-585D-439B-9476-5EE2952045E0}" presName="conn" presStyleLbl="parChTrans1D2" presStyleIdx="0" presStyleCnt="1"/>
      <dgm:spPr/>
      <dgm:t>
        <a:bodyPr/>
        <a:lstStyle/>
        <a:p>
          <a:endParaRPr lang="fr-CA"/>
        </a:p>
      </dgm:t>
    </dgm:pt>
    <dgm:pt modelId="{47F38116-82B8-4D4F-A9C8-2ABD87A456DC}" type="pres">
      <dgm:prSet presAssocID="{FF75352B-585D-439B-9476-5EE2952045E0}" presName="extraNode" presStyleLbl="node1" presStyleIdx="0" presStyleCnt="7"/>
      <dgm:spPr/>
    </dgm:pt>
    <dgm:pt modelId="{A645175C-1D81-4EB1-AAD0-95F347138F37}" type="pres">
      <dgm:prSet presAssocID="{FF75352B-585D-439B-9476-5EE2952045E0}" presName="dstNode" presStyleLbl="node1" presStyleIdx="0" presStyleCnt="7"/>
      <dgm:spPr/>
    </dgm:pt>
    <dgm:pt modelId="{F8BCF44B-A5AC-4455-B4CC-EBD6865FC3C3}" type="pres">
      <dgm:prSet presAssocID="{A01C2FCD-2299-433D-A7DE-A407C6D8E77B}" presName="text_1" presStyleLbl="node1" presStyleIdx="0" presStyleCnt="7">
        <dgm:presLayoutVars>
          <dgm:bulletEnabled val="1"/>
        </dgm:presLayoutVars>
      </dgm:prSet>
      <dgm:spPr/>
      <dgm:t>
        <a:bodyPr/>
        <a:lstStyle/>
        <a:p>
          <a:endParaRPr lang="fr-CA"/>
        </a:p>
      </dgm:t>
    </dgm:pt>
    <dgm:pt modelId="{C5E0755A-DE25-4683-8287-34E3E0F1FC83}" type="pres">
      <dgm:prSet presAssocID="{A01C2FCD-2299-433D-A7DE-A407C6D8E77B}" presName="accent_1" presStyleCnt="0"/>
      <dgm:spPr/>
    </dgm:pt>
    <dgm:pt modelId="{666ADE9B-990C-4ABE-B9E2-46EFB2576AB6}" type="pres">
      <dgm:prSet presAssocID="{A01C2FCD-2299-433D-A7DE-A407C6D8E77B}" presName="accentRepeatNode" presStyleLbl="solidFgAcc1" presStyleIdx="0" presStyleCnt="7"/>
      <dgm:spPr>
        <a:gradFill rotWithShape="0">
          <a:gsLst>
            <a:gs pos="0">
              <a:srgbClr val="DDEBCF"/>
            </a:gs>
            <a:gs pos="50000">
              <a:srgbClr val="9CB86E"/>
            </a:gs>
            <a:gs pos="100000">
              <a:srgbClr val="156B13"/>
            </a:gs>
          </a:gsLst>
          <a:lin ang="5400000" scaled="0"/>
        </a:gradFill>
      </dgm:spPr>
    </dgm:pt>
    <dgm:pt modelId="{90A7776F-FD4D-4BCD-B99E-2245C8773643}" type="pres">
      <dgm:prSet presAssocID="{E66FFFBC-F9D8-4BA1-98C8-42BA15DDBB28}" presName="text_2" presStyleLbl="node1" presStyleIdx="1" presStyleCnt="7">
        <dgm:presLayoutVars>
          <dgm:bulletEnabled val="1"/>
        </dgm:presLayoutVars>
      </dgm:prSet>
      <dgm:spPr/>
      <dgm:t>
        <a:bodyPr/>
        <a:lstStyle/>
        <a:p>
          <a:endParaRPr lang="fr-CA"/>
        </a:p>
      </dgm:t>
    </dgm:pt>
    <dgm:pt modelId="{6E407A8E-DD44-4BD8-B5E4-ED5F8ECBA81C}" type="pres">
      <dgm:prSet presAssocID="{E66FFFBC-F9D8-4BA1-98C8-42BA15DDBB28}" presName="accent_2" presStyleCnt="0"/>
      <dgm:spPr/>
    </dgm:pt>
    <dgm:pt modelId="{5A5550F1-08AA-494B-BD6B-7CDF1FC5FFB2}" type="pres">
      <dgm:prSet presAssocID="{E66FFFBC-F9D8-4BA1-98C8-42BA15DDBB28}" presName="accentRepeatNode" presStyleLbl="solidFgAcc1" presStyleIdx="1" presStyleCnt="7"/>
      <dgm:spPr>
        <a:gradFill rotWithShape="0">
          <a:gsLst>
            <a:gs pos="0">
              <a:srgbClr val="DDEBCF"/>
            </a:gs>
            <a:gs pos="50000">
              <a:srgbClr val="9CB86E"/>
            </a:gs>
            <a:gs pos="100000">
              <a:srgbClr val="156B13"/>
            </a:gs>
          </a:gsLst>
          <a:lin ang="5400000" scaled="0"/>
        </a:gradFill>
      </dgm:spPr>
      <dgm:t>
        <a:bodyPr/>
        <a:lstStyle/>
        <a:p>
          <a:endParaRPr lang="fr-CA"/>
        </a:p>
      </dgm:t>
    </dgm:pt>
    <dgm:pt modelId="{12741570-E622-445A-B214-48FEFEDB24F9}" type="pres">
      <dgm:prSet presAssocID="{FF34C938-54BC-4285-8907-2FDF3905478E}" presName="text_3" presStyleLbl="node1" presStyleIdx="2" presStyleCnt="7">
        <dgm:presLayoutVars>
          <dgm:bulletEnabled val="1"/>
        </dgm:presLayoutVars>
      </dgm:prSet>
      <dgm:spPr/>
      <dgm:t>
        <a:bodyPr/>
        <a:lstStyle/>
        <a:p>
          <a:endParaRPr lang="fr-CA"/>
        </a:p>
      </dgm:t>
    </dgm:pt>
    <dgm:pt modelId="{7B02E94F-AF17-4FE2-BB5A-84DD15A54B0F}" type="pres">
      <dgm:prSet presAssocID="{FF34C938-54BC-4285-8907-2FDF3905478E}" presName="accent_3" presStyleCnt="0"/>
      <dgm:spPr/>
    </dgm:pt>
    <dgm:pt modelId="{E9132774-C679-46BD-9E0D-954491B0F406}" type="pres">
      <dgm:prSet presAssocID="{FF34C938-54BC-4285-8907-2FDF3905478E}" presName="accentRepeatNode" presStyleLbl="solidFgAcc1" presStyleIdx="2" presStyleCnt="7" custLinFactNeighborX="2196" custLinFactNeighborY="3818">
        <dgm:style>
          <a:lnRef idx="1">
            <a:schemeClr val="accent6"/>
          </a:lnRef>
          <a:fillRef idx="2">
            <a:schemeClr val="accent6"/>
          </a:fillRef>
          <a:effectRef idx="1">
            <a:schemeClr val="accent6"/>
          </a:effectRef>
          <a:fontRef idx="minor">
            <a:schemeClr val="dk1"/>
          </a:fontRef>
        </dgm:style>
      </dgm:prSet>
      <dgm:spPr/>
      <dgm:t>
        <a:bodyPr/>
        <a:lstStyle/>
        <a:p>
          <a:endParaRPr lang="fr-CA"/>
        </a:p>
      </dgm:t>
    </dgm:pt>
    <dgm:pt modelId="{77EF659E-A4C1-4E4A-812B-A921FD252E1D}" type="pres">
      <dgm:prSet presAssocID="{AA7B3BDB-F0DD-465C-A070-7FCB058FE3BF}" presName="text_4" presStyleLbl="node1" presStyleIdx="3" presStyleCnt="7">
        <dgm:presLayoutVars>
          <dgm:bulletEnabled val="1"/>
        </dgm:presLayoutVars>
      </dgm:prSet>
      <dgm:spPr/>
      <dgm:t>
        <a:bodyPr/>
        <a:lstStyle/>
        <a:p>
          <a:endParaRPr lang="fr-CA"/>
        </a:p>
      </dgm:t>
    </dgm:pt>
    <dgm:pt modelId="{C64325E1-9A40-43A8-96D6-C1B5760C2B16}" type="pres">
      <dgm:prSet presAssocID="{AA7B3BDB-F0DD-465C-A070-7FCB058FE3BF}" presName="accent_4" presStyleCnt="0"/>
      <dgm:spPr/>
    </dgm:pt>
    <dgm:pt modelId="{95F82108-014F-4B8B-8948-8B33D53917E5}" type="pres">
      <dgm:prSet presAssocID="{AA7B3BDB-F0DD-465C-A070-7FCB058FE3BF}" presName="accentRepeatNode" presStyleLbl="solidFgAcc1" presStyleIdx="3" presStyleCnt="7"/>
      <dgm:spPr>
        <a:gradFill rotWithShape="0">
          <a:gsLst>
            <a:gs pos="0">
              <a:srgbClr val="DDEBCF"/>
            </a:gs>
            <a:gs pos="50000">
              <a:srgbClr val="9CB86E"/>
            </a:gs>
            <a:gs pos="100000">
              <a:srgbClr val="156B13"/>
            </a:gs>
          </a:gsLst>
          <a:lin ang="5400000" scaled="0"/>
        </a:gradFill>
      </dgm:spPr>
      <dgm:t>
        <a:bodyPr/>
        <a:lstStyle/>
        <a:p>
          <a:endParaRPr lang="fr-CA"/>
        </a:p>
      </dgm:t>
    </dgm:pt>
    <dgm:pt modelId="{DEFACF8D-F0D3-4BBD-8E5E-5884103D4075}" type="pres">
      <dgm:prSet presAssocID="{C0047FE2-0B1C-4983-B617-22343B308135}" presName="text_5" presStyleLbl="node1" presStyleIdx="4" presStyleCnt="7">
        <dgm:presLayoutVars>
          <dgm:bulletEnabled val="1"/>
        </dgm:presLayoutVars>
      </dgm:prSet>
      <dgm:spPr/>
      <dgm:t>
        <a:bodyPr/>
        <a:lstStyle/>
        <a:p>
          <a:endParaRPr lang="fr-CA"/>
        </a:p>
      </dgm:t>
    </dgm:pt>
    <dgm:pt modelId="{224DEA4F-6F5F-4827-9E20-D94240104774}" type="pres">
      <dgm:prSet presAssocID="{C0047FE2-0B1C-4983-B617-22343B308135}" presName="accent_5" presStyleCnt="0"/>
      <dgm:spPr/>
    </dgm:pt>
    <dgm:pt modelId="{A1195E7A-31DD-42EC-8177-07FF73A5FC18}" type="pres">
      <dgm:prSet presAssocID="{C0047FE2-0B1C-4983-B617-22343B308135}" presName="accentRepeatNode" presStyleLbl="solidFgAcc1" presStyleIdx="4" presStyleCnt="7"/>
      <dgm:spPr>
        <a:gradFill rotWithShape="0">
          <a:gsLst>
            <a:gs pos="0">
              <a:srgbClr val="DDEBCF"/>
            </a:gs>
            <a:gs pos="50000">
              <a:srgbClr val="9CB86E"/>
            </a:gs>
            <a:gs pos="100000">
              <a:srgbClr val="156B13"/>
            </a:gs>
          </a:gsLst>
          <a:lin ang="5400000" scaled="0"/>
        </a:gradFill>
      </dgm:spPr>
      <dgm:t>
        <a:bodyPr/>
        <a:lstStyle/>
        <a:p>
          <a:endParaRPr lang="fr-CA"/>
        </a:p>
      </dgm:t>
    </dgm:pt>
    <dgm:pt modelId="{EEE96B93-71B0-4A25-BA6A-8330B3AEBEB0}" type="pres">
      <dgm:prSet presAssocID="{90E067BA-0054-4D01-8D0E-4F8FE6E819B4}" presName="text_6" presStyleLbl="node1" presStyleIdx="5" presStyleCnt="7">
        <dgm:presLayoutVars>
          <dgm:bulletEnabled val="1"/>
        </dgm:presLayoutVars>
      </dgm:prSet>
      <dgm:spPr/>
      <dgm:t>
        <a:bodyPr/>
        <a:lstStyle/>
        <a:p>
          <a:endParaRPr lang="fr-CA"/>
        </a:p>
      </dgm:t>
    </dgm:pt>
    <dgm:pt modelId="{BAFDC650-F28B-4D24-9244-7BB8AA376407}" type="pres">
      <dgm:prSet presAssocID="{90E067BA-0054-4D01-8D0E-4F8FE6E819B4}" presName="accent_6" presStyleCnt="0"/>
      <dgm:spPr/>
    </dgm:pt>
    <dgm:pt modelId="{AF10D887-8FC7-4DFF-B788-CE88DE059ECF}" type="pres">
      <dgm:prSet presAssocID="{90E067BA-0054-4D01-8D0E-4F8FE6E819B4}" presName="accentRepeatNode" presStyleLbl="solidFgAcc1" presStyleIdx="5" presStyleCnt="7"/>
      <dgm:spPr>
        <a:blipFill rotWithShape="0">
          <a:blip xmlns:r="http://schemas.openxmlformats.org/officeDocument/2006/relationships" r:embed="rId1"/>
          <a:stretch>
            <a:fillRect/>
          </a:stretch>
        </a:blipFill>
      </dgm:spPr>
      <dgm:t>
        <a:bodyPr/>
        <a:lstStyle/>
        <a:p>
          <a:endParaRPr lang="fr-CA"/>
        </a:p>
      </dgm:t>
    </dgm:pt>
    <dgm:pt modelId="{9FBB4F49-F32F-4698-A628-8AB491E47836}" type="pres">
      <dgm:prSet presAssocID="{FD74759A-6EE5-45A1-988A-ABDA7C7B11EE}" presName="text_7" presStyleLbl="node1" presStyleIdx="6" presStyleCnt="7">
        <dgm:presLayoutVars>
          <dgm:bulletEnabled val="1"/>
        </dgm:presLayoutVars>
      </dgm:prSet>
      <dgm:spPr/>
      <dgm:t>
        <a:bodyPr/>
        <a:lstStyle/>
        <a:p>
          <a:endParaRPr lang="fr-CA"/>
        </a:p>
      </dgm:t>
    </dgm:pt>
    <dgm:pt modelId="{9635C990-CCB2-4918-B731-ED5933A7B969}" type="pres">
      <dgm:prSet presAssocID="{FD74759A-6EE5-45A1-988A-ABDA7C7B11EE}" presName="accent_7" presStyleCnt="0"/>
      <dgm:spPr/>
    </dgm:pt>
    <dgm:pt modelId="{71117F0F-EB5E-486B-BC57-BA7D59BA8BAB}" type="pres">
      <dgm:prSet presAssocID="{FD74759A-6EE5-45A1-988A-ABDA7C7B11EE}" presName="accentRepeatNode" presStyleLbl="solidFgAcc1" presStyleIdx="6" presStyleCnt="7"/>
      <dgm:spPr>
        <a:gradFill rotWithShape="0">
          <a:gsLst>
            <a:gs pos="0">
              <a:srgbClr val="DDEBCF"/>
            </a:gs>
            <a:gs pos="50000">
              <a:srgbClr val="9CB86E"/>
            </a:gs>
            <a:gs pos="100000">
              <a:srgbClr val="156B13"/>
            </a:gs>
          </a:gsLst>
          <a:lin ang="5400000" scaled="0"/>
        </a:gradFill>
      </dgm:spPr>
    </dgm:pt>
  </dgm:ptLst>
  <dgm:cxnLst>
    <dgm:cxn modelId="{5E4BD093-EEB0-45B6-BF79-8627A76D3F75}" type="presOf" srcId="{90E067BA-0054-4D01-8D0E-4F8FE6E819B4}" destId="{EEE96B93-71B0-4A25-BA6A-8330B3AEBEB0}" srcOrd="0" destOrd="0" presId="urn:microsoft.com/office/officeart/2008/layout/VerticalCurvedList"/>
    <dgm:cxn modelId="{A6D6511D-15E2-4EE5-AA01-A97A69A5B6DC}" type="presOf" srcId="{20D63277-26A2-4AF1-A3A0-8A88EA236B0C}" destId="{90A7776F-FD4D-4BCD-B99E-2245C8773643}" srcOrd="0" destOrd="1" presId="urn:microsoft.com/office/officeart/2008/layout/VerticalCurvedList"/>
    <dgm:cxn modelId="{319E5619-31D6-4C58-8A7D-1BFD4E1E5AA1}" type="presOf" srcId="{E66FFFBC-F9D8-4BA1-98C8-42BA15DDBB28}" destId="{90A7776F-FD4D-4BCD-B99E-2245C8773643}" srcOrd="0" destOrd="0" presId="urn:microsoft.com/office/officeart/2008/layout/VerticalCurvedList"/>
    <dgm:cxn modelId="{45CC3096-3AE6-4ACB-993D-F59C35157937}" type="presOf" srcId="{FF34C938-54BC-4285-8907-2FDF3905478E}" destId="{12741570-E622-445A-B214-48FEFEDB24F9}" srcOrd="0" destOrd="0" presId="urn:microsoft.com/office/officeart/2008/layout/VerticalCurvedList"/>
    <dgm:cxn modelId="{560E08B5-D9A0-4016-B9AE-B18D45173726}" srcId="{FF75352B-585D-439B-9476-5EE2952045E0}" destId="{C0047FE2-0B1C-4983-B617-22343B308135}" srcOrd="4" destOrd="0" parTransId="{A3CC55D0-1FF4-4EF1-8746-EBF8015EA861}" sibTransId="{4F159587-F0BA-4F13-ADDE-16BE734EB6EF}"/>
    <dgm:cxn modelId="{0091743F-2586-490C-ADB0-E59A56002B61}" srcId="{C0047FE2-0B1C-4983-B617-22343B308135}" destId="{0E502B73-61E9-4035-96E8-DA0A430826AD}" srcOrd="0" destOrd="0" parTransId="{26AD0FC4-9630-4FF0-98E2-4EBC9BF38C14}" sibTransId="{D0AAA10C-84E4-4010-9258-A5FE3CC01DC1}"/>
    <dgm:cxn modelId="{3FAB509D-2959-48F0-9127-013BBB1784E0}" srcId="{AA7B3BDB-F0DD-465C-A070-7FCB058FE3BF}" destId="{6B04616E-53C8-427B-9469-EB388AF1D6EE}" srcOrd="0" destOrd="0" parTransId="{9371B750-0874-4B03-ACA8-27633C4CBE89}" sibTransId="{6FFC9AE8-27F1-4976-B9C3-BC6434AA7125}"/>
    <dgm:cxn modelId="{BCFC0CCC-DA9F-47D7-B730-F525135376FD}" srcId="{FF75352B-585D-439B-9476-5EE2952045E0}" destId="{FD74759A-6EE5-45A1-988A-ABDA7C7B11EE}" srcOrd="6" destOrd="0" parTransId="{00CA5025-67DC-42C3-8E36-CD419A28B64E}" sibTransId="{0CE4C0C7-1715-4564-BC9E-3077D0FDC317}"/>
    <dgm:cxn modelId="{672042CF-B58C-455C-BBD0-E62E11538241}" srcId="{E66FFFBC-F9D8-4BA1-98C8-42BA15DDBB28}" destId="{20D63277-26A2-4AF1-A3A0-8A88EA236B0C}" srcOrd="0" destOrd="0" parTransId="{E07FE0CC-211A-45BB-8FC4-87F0216656A1}" sibTransId="{E6F9C138-943A-4A3D-9BF7-D00CA2C23F2D}"/>
    <dgm:cxn modelId="{43840668-4FC3-4745-9F27-9D3F36C4EFCE}" srcId="{FF34C938-54BC-4285-8907-2FDF3905478E}" destId="{F3839B09-0A08-4EFC-B94C-BF870835053D}" srcOrd="0" destOrd="0" parTransId="{131A784E-4F1C-4C31-B0EF-144462E88A56}" sibTransId="{2C5A15CB-C9A9-4C23-810A-D7DCDFECCF77}"/>
    <dgm:cxn modelId="{EA389FBB-F9F9-4725-B232-408479222507}" srcId="{FF75352B-585D-439B-9476-5EE2952045E0}" destId="{AA7B3BDB-F0DD-465C-A070-7FCB058FE3BF}" srcOrd="3" destOrd="0" parTransId="{A9C30A07-4512-4234-8071-ADE1B7BB8198}" sibTransId="{7C62F771-8DA8-444B-8506-AC44CA2DD9B9}"/>
    <dgm:cxn modelId="{3ED48D21-D73A-478D-B1C2-81229C88FEE4}" srcId="{FF75352B-585D-439B-9476-5EE2952045E0}" destId="{E66FFFBC-F9D8-4BA1-98C8-42BA15DDBB28}" srcOrd="1" destOrd="0" parTransId="{A497DCF4-0936-4BFD-A783-4322E41D6E25}" sibTransId="{768D728B-A92D-47D1-9120-67280B507531}"/>
    <dgm:cxn modelId="{27D29E4B-58D9-4DC5-B85E-69F71572A9D4}" type="presOf" srcId="{6B04616E-53C8-427B-9469-EB388AF1D6EE}" destId="{77EF659E-A4C1-4E4A-812B-A921FD252E1D}" srcOrd="0" destOrd="1" presId="urn:microsoft.com/office/officeart/2008/layout/VerticalCurvedList"/>
    <dgm:cxn modelId="{7C6CDB03-36D9-4714-BB64-9897C495E10E}" type="presOf" srcId="{FD74759A-6EE5-45A1-988A-ABDA7C7B11EE}" destId="{9FBB4F49-F32F-4698-A628-8AB491E47836}" srcOrd="0" destOrd="0" presId="urn:microsoft.com/office/officeart/2008/layout/VerticalCurvedList"/>
    <dgm:cxn modelId="{9FEAFD70-043F-4E5C-93A0-987670237B07}" srcId="{FF75352B-585D-439B-9476-5EE2952045E0}" destId="{FF34C938-54BC-4285-8907-2FDF3905478E}" srcOrd="2" destOrd="0" parTransId="{D16BFF14-3E33-4F52-80FE-933804D18B47}" sibTransId="{920BBAEC-F7CA-418D-AA93-DDC02E6B391E}"/>
    <dgm:cxn modelId="{6852E0B2-BBB1-4E50-BF88-AD3164C9274E}" type="presOf" srcId="{A01C2FCD-2299-433D-A7DE-A407C6D8E77B}" destId="{F8BCF44B-A5AC-4455-B4CC-EBD6865FC3C3}" srcOrd="0" destOrd="0" presId="urn:microsoft.com/office/officeart/2008/layout/VerticalCurvedList"/>
    <dgm:cxn modelId="{DF3462CD-EABA-4614-B972-E75CB05A7DCE}" type="presOf" srcId="{F3839B09-0A08-4EFC-B94C-BF870835053D}" destId="{12741570-E622-445A-B214-48FEFEDB24F9}" srcOrd="0" destOrd="1" presId="urn:microsoft.com/office/officeart/2008/layout/VerticalCurvedList"/>
    <dgm:cxn modelId="{D548A2AE-2C14-45E1-934D-AC1AA503EEBC}" srcId="{FF75352B-585D-439B-9476-5EE2952045E0}" destId="{A01C2FCD-2299-433D-A7DE-A407C6D8E77B}" srcOrd="0" destOrd="0" parTransId="{071D47E1-AC89-47E7-B2A1-CA533A29C944}" sibTransId="{4826EEDF-27B7-41FD-92B7-E64DC5BFF4B2}"/>
    <dgm:cxn modelId="{9337BD7E-BD74-4817-9C65-C271C1028041}" type="presOf" srcId="{AA7B3BDB-F0DD-465C-A070-7FCB058FE3BF}" destId="{77EF659E-A4C1-4E4A-812B-A921FD252E1D}" srcOrd="0" destOrd="0" presId="urn:microsoft.com/office/officeart/2008/layout/VerticalCurvedList"/>
    <dgm:cxn modelId="{65753BFB-8EF1-4A79-B620-3D07C3C665FF}" type="presOf" srcId="{0E502B73-61E9-4035-96E8-DA0A430826AD}" destId="{DEFACF8D-F0D3-4BBD-8E5E-5884103D4075}" srcOrd="0" destOrd="1" presId="urn:microsoft.com/office/officeart/2008/layout/VerticalCurvedList"/>
    <dgm:cxn modelId="{962AFBF1-5EED-4546-AAAD-117CF0210797}" type="presOf" srcId="{FF75352B-585D-439B-9476-5EE2952045E0}" destId="{42D11B82-0BB9-4F4A-848F-FC1993C0BAB1}" srcOrd="0" destOrd="0" presId="urn:microsoft.com/office/officeart/2008/layout/VerticalCurvedList"/>
    <dgm:cxn modelId="{1F587084-A60A-41D8-A814-C3E2C18F4711}" srcId="{FF75352B-585D-439B-9476-5EE2952045E0}" destId="{90E067BA-0054-4D01-8D0E-4F8FE6E819B4}" srcOrd="5" destOrd="0" parTransId="{42DB08F0-5E1F-404D-9E44-6DD67519861B}" sibTransId="{E5174B74-93DA-4420-B665-2F60F0696474}"/>
    <dgm:cxn modelId="{E3772FC7-B69D-4CE0-B88B-F4A7F736C26C}" type="presOf" srcId="{C0047FE2-0B1C-4983-B617-22343B308135}" destId="{DEFACF8D-F0D3-4BBD-8E5E-5884103D4075}" srcOrd="0" destOrd="0" presId="urn:microsoft.com/office/officeart/2008/layout/VerticalCurvedList"/>
    <dgm:cxn modelId="{E215A215-9128-4489-AF80-3B6B73D6DEF8}" type="presOf" srcId="{4826EEDF-27B7-41FD-92B7-E64DC5BFF4B2}" destId="{5845447E-1AD3-4CBA-B380-66466846CA49}" srcOrd="0" destOrd="0" presId="urn:microsoft.com/office/officeart/2008/layout/VerticalCurvedList"/>
    <dgm:cxn modelId="{655DC956-43BC-46D9-B3C3-B0C6D5E4A329}" type="presParOf" srcId="{42D11B82-0BB9-4F4A-848F-FC1993C0BAB1}" destId="{4ECE7C41-CAC1-41EB-ACF3-A8484463DA58}" srcOrd="0" destOrd="0" presId="urn:microsoft.com/office/officeart/2008/layout/VerticalCurvedList"/>
    <dgm:cxn modelId="{026D86D7-D06F-48FC-B208-0749D800BD51}" type="presParOf" srcId="{4ECE7C41-CAC1-41EB-ACF3-A8484463DA58}" destId="{17A5E2C8-699A-487B-8AC7-FA1C86C07C01}" srcOrd="0" destOrd="0" presId="urn:microsoft.com/office/officeart/2008/layout/VerticalCurvedList"/>
    <dgm:cxn modelId="{3D8C042A-5608-4BFF-91D0-3ACA668E9A42}" type="presParOf" srcId="{17A5E2C8-699A-487B-8AC7-FA1C86C07C01}" destId="{B8712A9F-C6BD-4223-9077-E2CA2D8A0F1E}" srcOrd="0" destOrd="0" presId="urn:microsoft.com/office/officeart/2008/layout/VerticalCurvedList"/>
    <dgm:cxn modelId="{65EE1016-B9A5-4825-8E3E-93B63F09E6E3}" type="presParOf" srcId="{17A5E2C8-699A-487B-8AC7-FA1C86C07C01}" destId="{5845447E-1AD3-4CBA-B380-66466846CA49}" srcOrd="1" destOrd="0" presId="urn:microsoft.com/office/officeart/2008/layout/VerticalCurvedList"/>
    <dgm:cxn modelId="{0301D23F-8CE5-4855-806B-B52B256E40EA}" type="presParOf" srcId="{17A5E2C8-699A-487B-8AC7-FA1C86C07C01}" destId="{47F38116-82B8-4D4F-A9C8-2ABD87A456DC}" srcOrd="2" destOrd="0" presId="urn:microsoft.com/office/officeart/2008/layout/VerticalCurvedList"/>
    <dgm:cxn modelId="{5E3E433E-9E6D-48A0-B8F5-05E591E09E37}" type="presParOf" srcId="{17A5E2C8-699A-487B-8AC7-FA1C86C07C01}" destId="{A645175C-1D81-4EB1-AAD0-95F347138F37}" srcOrd="3" destOrd="0" presId="urn:microsoft.com/office/officeart/2008/layout/VerticalCurvedList"/>
    <dgm:cxn modelId="{32699473-41BD-43E9-9066-65AA0626A4B1}" type="presParOf" srcId="{4ECE7C41-CAC1-41EB-ACF3-A8484463DA58}" destId="{F8BCF44B-A5AC-4455-B4CC-EBD6865FC3C3}" srcOrd="1" destOrd="0" presId="urn:microsoft.com/office/officeart/2008/layout/VerticalCurvedList"/>
    <dgm:cxn modelId="{72DAE818-CCB3-4FFA-B801-346C0A2A2FB4}" type="presParOf" srcId="{4ECE7C41-CAC1-41EB-ACF3-A8484463DA58}" destId="{C5E0755A-DE25-4683-8287-34E3E0F1FC83}" srcOrd="2" destOrd="0" presId="urn:microsoft.com/office/officeart/2008/layout/VerticalCurvedList"/>
    <dgm:cxn modelId="{A7DF6FD3-92BD-4F69-A2A8-AFD11A3B0C19}" type="presParOf" srcId="{C5E0755A-DE25-4683-8287-34E3E0F1FC83}" destId="{666ADE9B-990C-4ABE-B9E2-46EFB2576AB6}" srcOrd="0" destOrd="0" presId="urn:microsoft.com/office/officeart/2008/layout/VerticalCurvedList"/>
    <dgm:cxn modelId="{37D8C310-B170-4A44-B6FC-453DA9603D0D}" type="presParOf" srcId="{4ECE7C41-CAC1-41EB-ACF3-A8484463DA58}" destId="{90A7776F-FD4D-4BCD-B99E-2245C8773643}" srcOrd="3" destOrd="0" presId="urn:microsoft.com/office/officeart/2008/layout/VerticalCurvedList"/>
    <dgm:cxn modelId="{9789B1BD-2359-4596-A3FD-558D6B843005}" type="presParOf" srcId="{4ECE7C41-CAC1-41EB-ACF3-A8484463DA58}" destId="{6E407A8E-DD44-4BD8-B5E4-ED5F8ECBA81C}" srcOrd="4" destOrd="0" presId="urn:microsoft.com/office/officeart/2008/layout/VerticalCurvedList"/>
    <dgm:cxn modelId="{EC0AA9A3-543F-4243-8A5F-21B896248836}" type="presParOf" srcId="{6E407A8E-DD44-4BD8-B5E4-ED5F8ECBA81C}" destId="{5A5550F1-08AA-494B-BD6B-7CDF1FC5FFB2}" srcOrd="0" destOrd="0" presId="urn:microsoft.com/office/officeart/2008/layout/VerticalCurvedList"/>
    <dgm:cxn modelId="{65B4A323-526C-47ED-9E8A-A4F455451997}" type="presParOf" srcId="{4ECE7C41-CAC1-41EB-ACF3-A8484463DA58}" destId="{12741570-E622-445A-B214-48FEFEDB24F9}" srcOrd="5" destOrd="0" presId="urn:microsoft.com/office/officeart/2008/layout/VerticalCurvedList"/>
    <dgm:cxn modelId="{D5CD25E3-D512-4FE7-91B0-7FBE3A7EBC3F}" type="presParOf" srcId="{4ECE7C41-CAC1-41EB-ACF3-A8484463DA58}" destId="{7B02E94F-AF17-4FE2-BB5A-84DD15A54B0F}" srcOrd="6" destOrd="0" presId="urn:microsoft.com/office/officeart/2008/layout/VerticalCurvedList"/>
    <dgm:cxn modelId="{AC2C3214-CBD9-48BA-BFE3-35EEE111C1B0}" type="presParOf" srcId="{7B02E94F-AF17-4FE2-BB5A-84DD15A54B0F}" destId="{E9132774-C679-46BD-9E0D-954491B0F406}" srcOrd="0" destOrd="0" presId="urn:microsoft.com/office/officeart/2008/layout/VerticalCurvedList"/>
    <dgm:cxn modelId="{0724C033-B4D0-44B6-8466-E47F7383BF6A}" type="presParOf" srcId="{4ECE7C41-CAC1-41EB-ACF3-A8484463DA58}" destId="{77EF659E-A4C1-4E4A-812B-A921FD252E1D}" srcOrd="7" destOrd="0" presId="urn:microsoft.com/office/officeart/2008/layout/VerticalCurvedList"/>
    <dgm:cxn modelId="{FCE3DBA7-D05F-4788-B88F-0955B2BA4F65}" type="presParOf" srcId="{4ECE7C41-CAC1-41EB-ACF3-A8484463DA58}" destId="{C64325E1-9A40-43A8-96D6-C1B5760C2B16}" srcOrd="8" destOrd="0" presId="urn:microsoft.com/office/officeart/2008/layout/VerticalCurvedList"/>
    <dgm:cxn modelId="{238B2D38-A84C-4D51-BF44-0816A46B361E}" type="presParOf" srcId="{C64325E1-9A40-43A8-96D6-C1B5760C2B16}" destId="{95F82108-014F-4B8B-8948-8B33D53917E5}" srcOrd="0" destOrd="0" presId="urn:microsoft.com/office/officeart/2008/layout/VerticalCurvedList"/>
    <dgm:cxn modelId="{34D7DB88-7889-44B8-9744-602DCA460147}" type="presParOf" srcId="{4ECE7C41-CAC1-41EB-ACF3-A8484463DA58}" destId="{DEFACF8D-F0D3-4BBD-8E5E-5884103D4075}" srcOrd="9" destOrd="0" presId="urn:microsoft.com/office/officeart/2008/layout/VerticalCurvedList"/>
    <dgm:cxn modelId="{EDEA0C9E-F734-4C92-AF6A-7A901056FC15}" type="presParOf" srcId="{4ECE7C41-CAC1-41EB-ACF3-A8484463DA58}" destId="{224DEA4F-6F5F-4827-9E20-D94240104774}" srcOrd="10" destOrd="0" presId="urn:microsoft.com/office/officeart/2008/layout/VerticalCurvedList"/>
    <dgm:cxn modelId="{AF430E94-F4A0-4E97-ABCC-7F57147933FC}" type="presParOf" srcId="{224DEA4F-6F5F-4827-9E20-D94240104774}" destId="{A1195E7A-31DD-42EC-8177-07FF73A5FC18}" srcOrd="0" destOrd="0" presId="urn:microsoft.com/office/officeart/2008/layout/VerticalCurvedList"/>
    <dgm:cxn modelId="{D70D4B37-98D1-4F5A-AF1B-1575D2FB700A}" type="presParOf" srcId="{4ECE7C41-CAC1-41EB-ACF3-A8484463DA58}" destId="{EEE96B93-71B0-4A25-BA6A-8330B3AEBEB0}" srcOrd="11" destOrd="0" presId="urn:microsoft.com/office/officeart/2008/layout/VerticalCurvedList"/>
    <dgm:cxn modelId="{AE3CC13F-C684-41F8-94D2-5F298F9D15F6}" type="presParOf" srcId="{4ECE7C41-CAC1-41EB-ACF3-A8484463DA58}" destId="{BAFDC650-F28B-4D24-9244-7BB8AA376407}" srcOrd="12" destOrd="0" presId="urn:microsoft.com/office/officeart/2008/layout/VerticalCurvedList"/>
    <dgm:cxn modelId="{6E1CBC02-15F6-4FE1-9073-5E83399FA38C}" type="presParOf" srcId="{BAFDC650-F28B-4D24-9244-7BB8AA376407}" destId="{AF10D887-8FC7-4DFF-B788-CE88DE059ECF}" srcOrd="0" destOrd="0" presId="urn:microsoft.com/office/officeart/2008/layout/VerticalCurvedList"/>
    <dgm:cxn modelId="{CCC73B7F-4DEF-43D8-9C73-DA5D4D53275C}" type="presParOf" srcId="{4ECE7C41-CAC1-41EB-ACF3-A8484463DA58}" destId="{9FBB4F49-F32F-4698-A628-8AB491E47836}" srcOrd="13" destOrd="0" presId="urn:microsoft.com/office/officeart/2008/layout/VerticalCurvedList"/>
    <dgm:cxn modelId="{2B2AC56A-5A89-4DE0-BAE8-B9C035EA4F57}" type="presParOf" srcId="{4ECE7C41-CAC1-41EB-ACF3-A8484463DA58}" destId="{9635C990-CCB2-4918-B731-ED5933A7B969}" srcOrd="14" destOrd="0" presId="urn:microsoft.com/office/officeart/2008/layout/VerticalCurvedList"/>
    <dgm:cxn modelId="{67E6AE35-E516-496D-93BA-16B4E2E47126}" type="presParOf" srcId="{9635C990-CCB2-4918-B731-ED5933A7B969}" destId="{71117F0F-EB5E-486B-BC57-BA7D59BA8BA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45447E-1AD3-4CBA-B380-66466846CA49}">
      <dsp:nvSpPr>
        <dsp:cNvPr id="0" name=""/>
        <dsp:cNvSpPr/>
      </dsp:nvSpPr>
      <dsp:spPr>
        <a:xfrm>
          <a:off x="-6611408" y="-1011862"/>
          <a:ext cx="7875249" cy="7875249"/>
        </a:xfrm>
        <a:prstGeom prst="blockArc">
          <a:avLst>
            <a:gd name="adj1" fmla="val 18900000"/>
            <a:gd name="adj2" fmla="val 2700000"/>
            <a:gd name="adj3" fmla="val 274"/>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BCF44B-A5AC-4455-B4CC-EBD6865FC3C3}">
      <dsp:nvSpPr>
        <dsp:cNvPr id="0" name=""/>
        <dsp:cNvSpPr/>
      </dsp:nvSpPr>
      <dsp:spPr>
        <a:xfrm>
          <a:off x="410484" y="266010"/>
          <a:ext cx="7740997" cy="5317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06" tIns="30480" rIns="30480" bIns="30480" numCol="1" spcCol="1270" anchor="ctr" anchorCtr="0">
          <a:noAutofit/>
        </a:bodyPr>
        <a:lstStyle/>
        <a:p>
          <a:pPr lvl="0" algn="l" defTabSz="533400">
            <a:lnSpc>
              <a:spcPct val="90000"/>
            </a:lnSpc>
            <a:spcBef>
              <a:spcPct val="0"/>
            </a:spcBef>
            <a:spcAft>
              <a:spcPct val="35000"/>
            </a:spcAft>
          </a:pPr>
          <a:r>
            <a:rPr lang="fr-CA" sz="1200" kern="1200" dirty="0" smtClean="0">
              <a:solidFill>
                <a:srgbClr val="FFFF99"/>
              </a:solidFill>
              <a:latin typeface="Comic Sans MS" pitchFamily="66" charset="0"/>
            </a:rPr>
            <a:t>L’atmosphère</a:t>
          </a:r>
          <a:endParaRPr lang="fr-CA" sz="1200" kern="1200" dirty="0">
            <a:solidFill>
              <a:srgbClr val="FFFF99"/>
            </a:solidFill>
            <a:latin typeface="Comic Sans MS" pitchFamily="66" charset="0"/>
          </a:endParaRPr>
        </a:p>
      </dsp:txBody>
      <dsp:txXfrm>
        <a:off x="410484" y="266010"/>
        <a:ext cx="7740997" cy="531786"/>
      </dsp:txXfrm>
    </dsp:sp>
    <dsp:sp modelId="{666ADE9B-990C-4ABE-B9E2-46EFB2576AB6}">
      <dsp:nvSpPr>
        <dsp:cNvPr id="0" name=""/>
        <dsp:cNvSpPr/>
      </dsp:nvSpPr>
      <dsp:spPr>
        <a:xfrm>
          <a:off x="78117" y="199537"/>
          <a:ext cx="664733" cy="664733"/>
        </a:xfrm>
        <a:prstGeom prst="ellipse">
          <a:avLst/>
        </a:prstGeom>
        <a:gradFill rotWithShape="0">
          <a:gsLst>
            <a:gs pos="0">
              <a:srgbClr val="DDEBCF"/>
            </a:gs>
            <a:gs pos="50000">
              <a:srgbClr val="9CB86E"/>
            </a:gs>
            <a:gs pos="100000">
              <a:srgbClr val="156B13"/>
            </a:gs>
          </a:gsLst>
          <a:lin ang="5400000" scaled="0"/>
        </a:gra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A7776F-FD4D-4BCD-B99E-2245C8773643}">
      <dsp:nvSpPr>
        <dsp:cNvPr id="0" name=""/>
        <dsp:cNvSpPr/>
      </dsp:nvSpPr>
      <dsp:spPr>
        <a:xfrm>
          <a:off x="892064" y="1064158"/>
          <a:ext cx="7259417" cy="5317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06" tIns="30480" rIns="30480" bIns="30480" numCol="1" spcCol="1270" anchor="t" anchorCtr="0">
          <a:noAutofit/>
        </a:bodyPr>
        <a:lstStyle/>
        <a:p>
          <a:pPr lvl="0" algn="l" defTabSz="533400">
            <a:lnSpc>
              <a:spcPct val="90000"/>
            </a:lnSpc>
            <a:spcBef>
              <a:spcPct val="0"/>
            </a:spcBef>
            <a:spcAft>
              <a:spcPct val="35000"/>
            </a:spcAft>
          </a:pPr>
          <a:r>
            <a:rPr lang="fr-CA" sz="1200" kern="1200" dirty="0" smtClean="0">
              <a:solidFill>
                <a:srgbClr val="FFFF99"/>
              </a:solidFill>
              <a:latin typeface="Comic Sans MS" pitchFamily="66" charset="0"/>
            </a:rPr>
            <a:t>L’effet de serre</a:t>
          </a:r>
          <a:endParaRPr lang="fr-CA" sz="1200" kern="1200" dirty="0">
            <a:solidFill>
              <a:srgbClr val="FFFF99"/>
            </a:solidFill>
            <a:latin typeface="Comic Sans MS" pitchFamily="66" charset="0"/>
          </a:endParaRPr>
        </a:p>
        <a:p>
          <a:pPr marL="114300" lvl="1" indent="-114300" algn="l" defTabSz="533400">
            <a:lnSpc>
              <a:spcPct val="90000"/>
            </a:lnSpc>
            <a:spcBef>
              <a:spcPct val="0"/>
            </a:spcBef>
            <a:spcAft>
              <a:spcPct val="15000"/>
            </a:spcAft>
            <a:buChar char="••"/>
          </a:pPr>
          <a:r>
            <a:rPr lang="fr-CA" sz="1200" kern="1200" dirty="0" smtClean="0">
              <a:solidFill>
                <a:srgbClr val="FFFF99"/>
              </a:solidFill>
              <a:latin typeface="Comic Sans MS" pitchFamily="66" charset="0"/>
            </a:rPr>
            <a:t>Les principaux responsables /En une image… / Le « bilan radiatif »</a:t>
          </a:r>
          <a:endParaRPr lang="fr-CA" sz="1200" kern="1200" dirty="0">
            <a:solidFill>
              <a:srgbClr val="FFFF99"/>
            </a:solidFill>
            <a:latin typeface="Comic Sans MS" pitchFamily="66" charset="0"/>
          </a:endParaRPr>
        </a:p>
      </dsp:txBody>
      <dsp:txXfrm>
        <a:off x="892064" y="1064158"/>
        <a:ext cx="7259417" cy="531786"/>
      </dsp:txXfrm>
    </dsp:sp>
    <dsp:sp modelId="{5A5550F1-08AA-494B-BD6B-7CDF1FC5FFB2}">
      <dsp:nvSpPr>
        <dsp:cNvPr id="0" name=""/>
        <dsp:cNvSpPr/>
      </dsp:nvSpPr>
      <dsp:spPr>
        <a:xfrm>
          <a:off x="559698" y="997685"/>
          <a:ext cx="664733" cy="664733"/>
        </a:xfrm>
        <a:prstGeom prst="ellipse">
          <a:avLst/>
        </a:prstGeom>
        <a:gradFill rotWithShape="0">
          <a:gsLst>
            <a:gs pos="0">
              <a:srgbClr val="DDEBCF"/>
            </a:gs>
            <a:gs pos="50000">
              <a:srgbClr val="9CB86E"/>
            </a:gs>
            <a:gs pos="100000">
              <a:srgbClr val="156B13"/>
            </a:gs>
          </a:gsLst>
          <a:lin ang="5400000" scaled="0"/>
        </a:gra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741570-E622-445A-B214-48FEFEDB24F9}">
      <dsp:nvSpPr>
        <dsp:cNvPr id="0" name=""/>
        <dsp:cNvSpPr/>
      </dsp:nvSpPr>
      <dsp:spPr>
        <a:xfrm>
          <a:off x="1155968" y="1861721"/>
          <a:ext cx="6995513" cy="5317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06" tIns="30480" rIns="30480" bIns="30480" numCol="1" spcCol="1270" anchor="t" anchorCtr="0">
          <a:noAutofit/>
        </a:bodyPr>
        <a:lstStyle/>
        <a:p>
          <a:pPr lvl="0" algn="l" defTabSz="533400">
            <a:lnSpc>
              <a:spcPct val="90000"/>
            </a:lnSpc>
            <a:spcBef>
              <a:spcPct val="0"/>
            </a:spcBef>
            <a:spcAft>
              <a:spcPct val="35000"/>
            </a:spcAft>
          </a:pPr>
          <a:r>
            <a:rPr lang="fr-CA" sz="1200" kern="1200" dirty="0" smtClean="0">
              <a:solidFill>
                <a:srgbClr val="FFFF99"/>
              </a:solidFill>
              <a:latin typeface="Comic Sans MS" pitchFamily="66" charset="0"/>
            </a:rPr>
            <a:t>Le « bilan radiatif »</a:t>
          </a:r>
        </a:p>
        <a:p>
          <a:pPr marL="114300" lvl="1" indent="-114300" algn="l" defTabSz="533400">
            <a:lnSpc>
              <a:spcPct val="90000"/>
            </a:lnSpc>
            <a:spcBef>
              <a:spcPct val="0"/>
            </a:spcBef>
            <a:spcAft>
              <a:spcPct val="15000"/>
            </a:spcAft>
            <a:buChar char="••"/>
          </a:pPr>
          <a:r>
            <a:rPr lang="fr-CA" sz="1200" kern="1200" dirty="0" smtClean="0">
              <a:solidFill>
                <a:srgbClr val="FFFF99"/>
              </a:solidFill>
              <a:latin typeface="Comic Sans MS" pitchFamily="66" charset="0"/>
            </a:rPr>
            <a:t>La nature de la surface terrestre / Les facteurs naturels</a:t>
          </a:r>
        </a:p>
      </dsp:txBody>
      <dsp:txXfrm>
        <a:off x="1155968" y="1861721"/>
        <a:ext cx="6995513" cy="531786"/>
      </dsp:txXfrm>
    </dsp:sp>
    <dsp:sp modelId="{E9132774-C679-46BD-9E0D-954491B0F406}">
      <dsp:nvSpPr>
        <dsp:cNvPr id="0" name=""/>
        <dsp:cNvSpPr/>
      </dsp:nvSpPr>
      <dsp:spPr>
        <a:xfrm>
          <a:off x="838199" y="1820627"/>
          <a:ext cx="664733" cy="664733"/>
        </a:xfrm>
        <a:prstGeom prst="ellipse">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sp>
    <dsp:sp modelId="{77EF659E-A4C1-4E4A-812B-A921FD252E1D}">
      <dsp:nvSpPr>
        <dsp:cNvPr id="0" name=""/>
        <dsp:cNvSpPr/>
      </dsp:nvSpPr>
      <dsp:spPr>
        <a:xfrm>
          <a:off x="1240230" y="2659869"/>
          <a:ext cx="6911251" cy="5317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06" tIns="30480" rIns="30480" bIns="30480" numCol="1" spcCol="1270" anchor="t" anchorCtr="0">
          <a:noAutofit/>
        </a:bodyPr>
        <a:lstStyle/>
        <a:p>
          <a:pPr lvl="0" algn="l" defTabSz="533400">
            <a:lnSpc>
              <a:spcPct val="90000"/>
            </a:lnSpc>
            <a:spcBef>
              <a:spcPct val="0"/>
            </a:spcBef>
            <a:spcAft>
              <a:spcPct val="35000"/>
            </a:spcAft>
          </a:pPr>
          <a:r>
            <a:rPr lang="fr-CA" sz="1200" kern="1200" dirty="0" smtClean="0">
              <a:solidFill>
                <a:srgbClr val="FFFF99"/>
              </a:solidFill>
              <a:latin typeface="Comic Sans MS" pitchFamily="66" charset="0"/>
            </a:rPr>
            <a:t>L’histoire de la température</a:t>
          </a:r>
        </a:p>
        <a:p>
          <a:pPr marL="114300" lvl="1" indent="-114300" algn="l" defTabSz="533400">
            <a:lnSpc>
              <a:spcPct val="90000"/>
            </a:lnSpc>
            <a:spcBef>
              <a:spcPct val="0"/>
            </a:spcBef>
            <a:spcAft>
              <a:spcPct val="15000"/>
            </a:spcAft>
            <a:buChar char="••"/>
          </a:pPr>
          <a:r>
            <a:rPr lang="fr-CA" sz="1200" kern="1200" dirty="0" smtClean="0">
              <a:solidFill>
                <a:srgbClr val="FFFF99"/>
              </a:solidFill>
              <a:latin typeface="Comic Sans MS" pitchFamily="66" charset="0"/>
            </a:rPr>
            <a:t>L’histoire longue… / Les 400 000 dernières années / Le dernier millénaire.</a:t>
          </a:r>
        </a:p>
      </dsp:txBody>
      <dsp:txXfrm>
        <a:off x="1240230" y="2659869"/>
        <a:ext cx="6911251" cy="531786"/>
      </dsp:txXfrm>
    </dsp:sp>
    <dsp:sp modelId="{95F82108-014F-4B8B-8948-8B33D53917E5}">
      <dsp:nvSpPr>
        <dsp:cNvPr id="0" name=""/>
        <dsp:cNvSpPr/>
      </dsp:nvSpPr>
      <dsp:spPr>
        <a:xfrm>
          <a:off x="907864" y="2593395"/>
          <a:ext cx="664733" cy="664733"/>
        </a:xfrm>
        <a:prstGeom prst="ellipse">
          <a:avLst/>
        </a:prstGeom>
        <a:gradFill rotWithShape="0">
          <a:gsLst>
            <a:gs pos="0">
              <a:srgbClr val="DDEBCF"/>
            </a:gs>
            <a:gs pos="50000">
              <a:srgbClr val="9CB86E"/>
            </a:gs>
            <a:gs pos="100000">
              <a:srgbClr val="156B13"/>
            </a:gs>
          </a:gsLst>
          <a:lin ang="5400000" scaled="0"/>
        </a:gra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EFACF8D-F0D3-4BBD-8E5E-5884103D4075}">
      <dsp:nvSpPr>
        <dsp:cNvPr id="0" name=""/>
        <dsp:cNvSpPr/>
      </dsp:nvSpPr>
      <dsp:spPr>
        <a:xfrm>
          <a:off x="1155968" y="3458017"/>
          <a:ext cx="6995513" cy="5317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06" tIns="30480" rIns="30480" bIns="30480" numCol="1" spcCol="1270" anchor="t" anchorCtr="0">
          <a:noAutofit/>
        </a:bodyPr>
        <a:lstStyle/>
        <a:p>
          <a:pPr lvl="0" algn="l" defTabSz="533400">
            <a:lnSpc>
              <a:spcPct val="90000"/>
            </a:lnSpc>
            <a:spcBef>
              <a:spcPct val="0"/>
            </a:spcBef>
            <a:spcAft>
              <a:spcPct val="35000"/>
            </a:spcAft>
          </a:pPr>
          <a:r>
            <a:rPr lang="fr-CA" sz="1200" kern="1200" dirty="0" smtClean="0">
              <a:solidFill>
                <a:srgbClr val="FFFF99"/>
              </a:solidFill>
              <a:latin typeface="Comic Sans MS" pitchFamily="66" charset="0"/>
            </a:rPr>
            <a:t>Changements climatiques</a:t>
          </a:r>
        </a:p>
        <a:p>
          <a:pPr marL="114300" lvl="1" indent="-114300" algn="l" defTabSz="533400">
            <a:lnSpc>
              <a:spcPct val="90000"/>
            </a:lnSpc>
            <a:spcBef>
              <a:spcPct val="0"/>
            </a:spcBef>
            <a:spcAft>
              <a:spcPct val="15000"/>
            </a:spcAft>
            <a:buChar char="••"/>
          </a:pPr>
          <a:r>
            <a:rPr lang="fr-CA" sz="1200" kern="1200" dirty="0" smtClean="0">
              <a:solidFill>
                <a:srgbClr val="FFFF99"/>
              </a:solidFill>
              <a:latin typeface="Comic Sans MS" pitchFamily="66" charset="0"/>
            </a:rPr>
            <a:t>Les principaux indicateurs … les changements observés</a:t>
          </a:r>
        </a:p>
      </dsp:txBody>
      <dsp:txXfrm>
        <a:off x="1155968" y="3458017"/>
        <a:ext cx="6995513" cy="531786"/>
      </dsp:txXfrm>
    </dsp:sp>
    <dsp:sp modelId="{A1195E7A-31DD-42EC-8177-07FF73A5FC18}">
      <dsp:nvSpPr>
        <dsp:cNvPr id="0" name=""/>
        <dsp:cNvSpPr/>
      </dsp:nvSpPr>
      <dsp:spPr>
        <a:xfrm>
          <a:off x="823602" y="3391543"/>
          <a:ext cx="664733" cy="664733"/>
        </a:xfrm>
        <a:prstGeom prst="ellipse">
          <a:avLst/>
        </a:prstGeom>
        <a:gradFill rotWithShape="0">
          <a:gsLst>
            <a:gs pos="0">
              <a:srgbClr val="DDEBCF"/>
            </a:gs>
            <a:gs pos="50000">
              <a:srgbClr val="9CB86E"/>
            </a:gs>
            <a:gs pos="100000">
              <a:srgbClr val="156B13"/>
            </a:gs>
          </a:gsLst>
          <a:lin ang="5400000" scaled="0"/>
        </a:gra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EE96B93-71B0-4A25-BA6A-8330B3AEBEB0}">
      <dsp:nvSpPr>
        <dsp:cNvPr id="0" name=""/>
        <dsp:cNvSpPr/>
      </dsp:nvSpPr>
      <dsp:spPr>
        <a:xfrm>
          <a:off x="892064" y="4255580"/>
          <a:ext cx="7259417" cy="5317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06" tIns="30480" rIns="30480" bIns="30480" numCol="1" spcCol="1270" anchor="ctr" anchorCtr="0">
          <a:noAutofit/>
        </a:bodyPr>
        <a:lstStyle/>
        <a:p>
          <a:pPr lvl="0" algn="l" defTabSz="533400">
            <a:lnSpc>
              <a:spcPct val="90000"/>
            </a:lnSpc>
            <a:spcBef>
              <a:spcPct val="0"/>
            </a:spcBef>
            <a:spcAft>
              <a:spcPct val="35000"/>
            </a:spcAft>
          </a:pPr>
          <a:r>
            <a:rPr lang="fr-CA" sz="1200" kern="1200" dirty="0" smtClean="0">
              <a:solidFill>
                <a:srgbClr val="FFFF99"/>
              </a:solidFill>
              <a:latin typeface="Comic Sans MS" pitchFamily="66" charset="0"/>
            </a:rPr>
            <a:t>Modèles, scénarios, projections climatiques et impacts potentiels</a:t>
          </a:r>
        </a:p>
      </dsp:txBody>
      <dsp:txXfrm>
        <a:off x="892064" y="4255580"/>
        <a:ext cx="7259417" cy="531786"/>
      </dsp:txXfrm>
    </dsp:sp>
    <dsp:sp modelId="{AF10D887-8FC7-4DFF-B788-CE88DE059ECF}">
      <dsp:nvSpPr>
        <dsp:cNvPr id="0" name=""/>
        <dsp:cNvSpPr/>
      </dsp:nvSpPr>
      <dsp:spPr>
        <a:xfrm>
          <a:off x="559698" y="4189106"/>
          <a:ext cx="664733" cy="664733"/>
        </a:xfrm>
        <a:prstGeom prst="ellipse">
          <a:avLst/>
        </a:prstGeom>
        <a:blipFill rotWithShape="0">
          <a:blip xmlns:r="http://schemas.openxmlformats.org/officeDocument/2006/relationships" r:embed="rId1"/>
          <a:stretch>
            <a:fillRect/>
          </a:stretch>
        </a:blip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BB4F49-F32F-4698-A628-8AB491E47836}">
      <dsp:nvSpPr>
        <dsp:cNvPr id="0" name=""/>
        <dsp:cNvSpPr/>
      </dsp:nvSpPr>
      <dsp:spPr>
        <a:xfrm>
          <a:off x="410484" y="5053728"/>
          <a:ext cx="7740997" cy="5317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06" tIns="30480" rIns="30480" bIns="30480" numCol="1" spcCol="1270" anchor="ctr" anchorCtr="0">
          <a:noAutofit/>
        </a:bodyPr>
        <a:lstStyle/>
        <a:p>
          <a:pPr lvl="0" algn="l" defTabSz="533400">
            <a:lnSpc>
              <a:spcPct val="90000"/>
            </a:lnSpc>
            <a:spcBef>
              <a:spcPct val="0"/>
            </a:spcBef>
            <a:spcAft>
              <a:spcPct val="35000"/>
            </a:spcAft>
          </a:pPr>
          <a:r>
            <a:rPr lang="fr-CA" sz="1200" kern="1200" dirty="0" smtClean="0">
              <a:solidFill>
                <a:srgbClr val="FFFF99"/>
              </a:solidFill>
              <a:latin typeface="Comic Sans MS" pitchFamily="66" charset="0"/>
            </a:rPr>
            <a:t>Comment agir?</a:t>
          </a:r>
        </a:p>
      </dsp:txBody>
      <dsp:txXfrm>
        <a:off x="410484" y="5053728"/>
        <a:ext cx="7740997" cy="531786"/>
      </dsp:txXfrm>
    </dsp:sp>
    <dsp:sp modelId="{71117F0F-EB5E-486B-BC57-BA7D59BA8BAB}">
      <dsp:nvSpPr>
        <dsp:cNvPr id="0" name=""/>
        <dsp:cNvSpPr/>
      </dsp:nvSpPr>
      <dsp:spPr>
        <a:xfrm>
          <a:off x="78117" y="4987254"/>
          <a:ext cx="664733" cy="664733"/>
        </a:xfrm>
        <a:prstGeom prst="ellipse">
          <a:avLst/>
        </a:prstGeom>
        <a:gradFill rotWithShape="0">
          <a:gsLst>
            <a:gs pos="0">
              <a:srgbClr val="DDEBCF"/>
            </a:gs>
            <a:gs pos="50000">
              <a:srgbClr val="9CB86E"/>
            </a:gs>
            <a:gs pos="100000">
              <a:srgbClr val="156B13"/>
            </a:gs>
          </a:gsLst>
          <a:lin ang="5400000" scaled="0"/>
        </a:gra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spcBef>
                <a:spcPct val="50000"/>
              </a:spcBef>
              <a:defRPr sz="1200">
                <a:effectLst>
                  <a:outerShdw blurRad="38100" dist="38100" dir="2700000" algn="tl">
                    <a:srgbClr val="000000">
                      <a:alpha val="43137"/>
                    </a:srgbClr>
                  </a:outerShdw>
                </a:effectLst>
                <a:cs typeface="+mn-cs"/>
              </a:defRPr>
            </a:lvl1pPr>
          </a:lstStyle>
          <a:p>
            <a:pPr>
              <a:defRPr/>
            </a:pPr>
            <a:endParaRPr lang="fr-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spcBef>
                <a:spcPct val="50000"/>
              </a:spcBef>
              <a:defRPr sz="1200">
                <a:effectLst>
                  <a:outerShdw blurRad="38100" dist="38100" dir="2700000" algn="tl">
                    <a:srgbClr val="000000">
                      <a:alpha val="43137"/>
                    </a:srgbClr>
                  </a:outerShdw>
                </a:effectLst>
                <a:cs typeface="+mn-cs"/>
              </a:defRPr>
            </a:lvl1pPr>
          </a:lstStyle>
          <a:p>
            <a:pPr>
              <a:defRPr/>
            </a:pPr>
            <a:fld id="{9358FEBD-8C18-496D-AFB6-6D988AA65236}" type="datetimeFigureOut">
              <a:rPr lang="fr-CA"/>
              <a:pPr>
                <a:defRPr/>
              </a:pPr>
              <a:t>13-03-03</a:t>
            </a:fld>
            <a:endParaRPr lang="fr-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CA"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CA" noProof="0" smtClean="0"/>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spcBef>
                <a:spcPct val="50000"/>
              </a:spcBef>
              <a:defRPr sz="1200">
                <a:effectLst>
                  <a:outerShdw blurRad="38100" dist="38100" dir="2700000" algn="tl">
                    <a:srgbClr val="000000">
                      <a:alpha val="43137"/>
                    </a:srgbClr>
                  </a:outerShdw>
                </a:effectLst>
                <a:cs typeface="+mn-cs"/>
              </a:defRPr>
            </a:lvl1pPr>
          </a:lstStyle>
          <a:p>
            <a:pPr>
              <a:defRPr/>
            </a:pPr>
            <a:endParaRPr lang="fr-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spcBef>
                <a:spcPct val="50000"/>
              </a:spcBef>
              <a:defRPr sz="1200">
                <a:effectLst>
                  <a:outerShdw blurRad="38100" dist="38100" dir="2700000" algn="tl">
                    <a:srgbClr val="000000">
                      <a:alpha val="43137"/>
                    </a:srgbClr>
                  </a:outerShdw>
                </a:effectLst>
                <a:cs typeface="+mn-cs"/>
              </a:defRPr>
            </a:lvl1pPr>
          </a:lstStyle>
          <a:p>
            <a:pPr>
              <a:defRPr/>
            </a:pPr>
            <a:fld id="{7C131E62-1114-49DA-833B-F60053588238}" type="slidenum">
              <a:rPr lang="fr-CA"/>
              <a:pPr>
                <a:defRPr/>
              </a:pPr>
              <a:t>‹#›</a:t>
            </a:fld>
            <a:endParaRPr lang="fr-CA"/>
          </a:p>
        </p:txBody>
      </p:sp>
    </p:spTree>
    <p:extLst>
      <p:ext uri="{BB962C8B-B14F-4D97-AF65-F5344CB8AC3E}">
        <p14:creationId xmlns:p14="http://schemas.microsoft.com/office/powerpoint/2010/main" val="22584940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ipcc.ch/pdf/assessment-report/ar4/wg1/ar4-wg1-spm-fr.pdf" TargetMode="External"/><Relationship Id="rId4" Type="http://schemas.openxmlformats.org/officeDocument/2006/relationships/hyperlink" Target="http://www.ipcc.ch/pdf/assessment-report/ar4/wg1/ar4-wg1-ts-fr.pdf" TargetMode="External"/><Relationship Id="rId5" Type="http://schemas.openxmlformats.org/officeDocument/2006/relationships/hyperlink" Target="http://www.nc-climate.ncsu.edu/secc_edu/images/atmstr.jpg" TargetMode="External"/><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eol.jsc.nasa.gov/scripts/sseop/photo.pl?mission=ISS005&amp;roll=E&amp;frame=19016" TargetMode="External"/><Relationship Id="rId4" Type="http://schemas.openxmlformats.org/officeDocument/2006/relationships/hyperlink" Target="http://eoimages.gsfc.nasa.gov/images/imagerecords/2000/2923/etna2_ISS2002303_lrg.jpg" TargetMode="External"/><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 Id="rId3" Type="http://schemas.openxmlformats.org/officeDocument/2006/relationships/hyperlink" Target="http://www.esrl.noaa.gov/gmd/ccgg/trends/history.html" TargetMode="Externa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fr-CA" sz="1200" b="1" kern="1200" dirty="0" smtClean="0">
                <a:solidFill>
                  <a:schemeClr val="tx1"/>
                </a:solidFill>
                <a:effectLst/>
                <a:latin typeface="+mn-lt"/>
                <a:ea typeface="+mn-ea"/>
                <a:cs typeface="+mn-cs"/>
              </a:rPr>
              <a:t>[Note</a:t>
            </a:r>
            <a:r>
              <a:rPr lang="fr-CA" sz="1200" kern="1200" dirty="0" smtClean="0">
                <a:solidFill>
                  <a:schemeClr val="tx1"/>
                </a:solidFill>
                <a:effectLst/>
                <a:latin typeface="+mn-lt"/>
                <a:ea typeface="+mn-ea"/>
                <a:cs typeface="+mn-cs"/>
              </a:rPr>
              <a:t>: Ce diaporama aborde un certain nombre d’aspects en lien avec les changements climatiques, et certains choix pourraient être appropriés pour en limiter la durée. Merci d’envoyer tout commentaire qui pourrait améliorer cette présentation à l’adresse suivante: nathalie.bacon.1@ulaval.ca]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1. La présentation traite du réchauffement global terrestre et des changements climatiques. </a:t>
            </a:r>
          </a:p>
          <a:p>
            <a:r>
              <a:rPr lang="fr-CA" sz="1200" kern="1200" dirty="0" smtClean="0">
                <a:solidFill>
                  <a:schemeClr val="tx1"/>
                </a:solidFill>
                <a:effectLst/>
                <a:latin typeface="+mn-lt"/>
                <a:ea typeface="+mn-ea"/>
                <a:cs typeface="+mn-cs"/>
              </a:rPr>
              <a:t>Le « réchauffement de la planète » fait référence aux observations, aux mesures qui montrent que la température moyenne terrestre augmente depuis le début de l’ère industrielle. Un changement qui surprend par sa rapidité et son importance lorsqu’il est comparé aux données passées sur le climat, aux données issues de la paléoclimatologie, et qui permettent de retracer l’évolution de la température terrestre depuis des milliers d’années.  Les « changements climatiques », ce sont les effets de ce réchauffement sur les climats du monde. Il s’agit donc de la cause et de l’effet; le réchauffement de la planète entraîne diverses perturbations sur les climats.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2.  Cette photographie de la Nasa a été prise par les membres de l’équipage de la station spatiale internationale lors de la mission STS-129 avec la navette Atlantis.</a:t>
            </a:r>
          </a:p>
          <a:p>
            <a:r>
              <a:rPr lang="fr-CA" sz="1200" kern="1200" dirty="0" smtClean="0">
                <a:solidFill>
                  <a:schemeClr val="tx1"/>
                </a:solidFill>
                <a:effectLst/>
                <a:latin typeface="+mn-lt"/>
                <a:ea typeface="+mn-ea"/>
                <a:cs typeface="+mn-cs"/>
              </a:rPr>
              <a:t>Ce coucher de soleil permet de mettre en évidence la partie la plus dense de l’atmosphère et surtout de constater sa relative minceur, environ 8 à 10 km. C’est dans cette mince couche que s’accumule toute la pollution générée par nos activités humaines, dont les fameux gaz à effet de serre responsables du réchauffement. </a:t>
            </a:r>
          </a:p>
          <a:p>
            <a:endParaRPr lang="fr-CA" sz="1200" b="1"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Sources </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Image de l’atmosphère: http://www.nasa.gov/multimedia/imagegallery/image_feature_1529.html</a:t>
            </a:r>
          </a:p>
          <a:p>
            <a:r>
              <a:rPr lang="fr-CA" sz="1200" kern="1200" dirty="0" smtClean="0">
                <a:solidFill>
                  <a:schemeClr val="tx1"/>
                </a:solidFill>
                <a:effectLst/>
                <a:latin typeface="+mn-lt"/>
                <a:ea typeface="+mn-ea"/>
                <a:cs typeface="+mn-cs"/>
              </a:rPr>
              <a:t>Image de la terre (bandeau): image-308885-galleryV9-earth.jpg</a:t>
            </a:r>
          </a:p>
          <a:p>
            <a:r>
              <a:rPr lang="fr-CA" sz="1200" kern="1200" dirty="0" smtClean="0">
                <a:solidFill>
                  <a:schemeClr val="tx1"/>
                </a:solidFill>
                <a:effectLst/>
                <a:latin typeface="+mn-lt"/>
                <a:ea typeface="+mn-ea"/>
                <a:cs typeface="+mn-cs"/>
              </a:rPr>
              <a:t>Accédées: 2012-09-15</a:t>
            </a:r>
            <a:endParaRPr lang="fr-CA" dirty="0" smtClean="0"/>
          </a:p>
        </p:txBody>
      </p:sp>
      <p:sp>
        <p:nvSpPr>
          <p:cNvPr id="4" name="Espace réservé du numéro de diapositive 3"/>
          <p:cNvSpPr>
            <a:spLocks noGrp="1"/>
          </p:cNvSpPr>
          <p:nvPr>
            <p:ph type="sldNum" sz="quarter" idx="5"/>
          </p:nvPr>
        </p:nvSpPr>
        <p:spPr/>
        <p:txBody>
          <a:bodyPr/>
          <a:lstStyle/>
          <a:p>
            <a:pPr>
              <a:defRPr/>
            </a:pPr>
            <a:fld id="{11CD7842-E27F-402C-A3E3-5DB2A0E2CBC1}" type="slidenum">
              <a:rPr lang="fr-CA" smtClean="0"/>
              <a:pPr>
                <a:defRPr/>
              </a:pPr>
              <a:t>1</a:t>
            </a:fld>
            <a:endParaRPr lang="fr-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[Présenter le plan]</a:t>
            </a:r>
          </a:p>
          <a:p>
            <a:r>
              <a:rPr lang="fr-CA" sz="1200" kern="1200" dirty="0" smtClean="0">
                <a:solidFill>
                  <a:schemeClr val="tx1"/>
                </a:solidFill>
                <a:effectLst/>
                <a:latin typeface="+mn-lt"/>
                <a:ea typeface="+mn-ea"/>
                <a:cs typeface="+mn-cs"/>
              </a:rPr>
              <a:t>Cette présentation vise à présenter une vue d’ensemble de ce que sont les changements climatiques et à initier une réflexion sur les façons d’agir pour contrer la tendance actuelle.</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Celle-ci a été principalement montée à partir:</a:t>
            </a:r>
          </a:p>
          <a:p>
            <a:pPr marL="171450" indent="-171450">
              <a:buFont typeface="Arial" pitchFamily="34" charset="0"/>
              <a:buChar char="•"/>
            </a:pPr>
            <a:r>
              <a:rPr lang="fr-CA" sz="1200" kern="1200" dirty="0" smtClean="0">
                <a:solidFill>
                  <a:schemeClr val="tx1"/>
                </a:solidFill>
                <a:effectLst/>
                <a:latin typeface="+mn-lt"/>
                <a:ea typeface="+mn-ea"/>
                <a:cs typeface="+mn-cs"/>
              </a:rPr>
              <a:t>des  différents documents du 4e rapport du GIEC 2007.  (www.ipcc.ch)</a:t>
            </a:r>
          </a:p>
          <a:p>
            <a:pPr marL="171450" indent="-171450">
              <a:buFont typeface="Arial" pitchFamily="34" charset="0"/>
              <a:buChar char="•"/>
            </a:pPr>
            <a:r>
              <a:rPr lang="fr-CA" sz="1200" kern="1200" dirty="0" smtClean="0">
                <a:solidFill>
                  <a:schemeClr val="tx1"/>
                </a:solidFill>
                <a:effectLst/>
                <a:latin typeface="+mn-lt"/>
                <a:ea typeface="+mn-ea"/>
                <a:cs typeface="+mn-cs"/>
              </a:rPr>
              <a:t>d’informations provenant de références mentionnées lors de conférences auxquelles l’auteure a assistées au cours des deux dernières années (Sommet de l’hiver à Québec 2011 et 2012; glaciologue, biologiste de l’arctique, et de chercheurs en géographie, et en géopolitique.)</a:t>
            </a:r>
          </a:p>
          <a:p>
            <a:pPr marL="171450" indent="-171450">
              <a:buFont typeface="Arial" pitchFamily="34" charset="0"/>
              <a:buChar char="•"/>
            </a:pPr>
            <a:r>
              <a:rPr lang="fr-CA" sz="1200" kern="1200" dirty="0" smtClean="0">
                <a:solidFill>
                  <a:schemeClr val="tx1"/>
                </a:solidFill>
                <a:effectLst/>
                <a:latin typeface="+mn-lt"/>
                <a:ea typeface="+mn-ea"/>
                <a:cs typeface="+mn-cs"/>
              </a:rPr>
              <a:t>Diverses lectures scientifiques sur la recherche arctique. </a:t>
            </a:r>
            <a:endParaRPr lang="fr-CA" baseline="0" dirty="0" smtClean="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2</a:t>
            </a:fld>
            <a:endParaRPr lang="fr-CA"/>
          </a:p>
        </p:txBody>
      </p:sp>
    </p:spTree>
    <p:extLst>
      <p:ext uri="{BB962C8B-B14F-4D97-AF65-F5344CB8AC3E}">
        <p14:creationId xmlns:p14="http://schemas.microsoft.com/office/powerpoint/2010/main" val="3849442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fr-CA" sz="1200" kern="1200" dirty="0" smtClean="0">
                <a:solidFill>
                  <a:schemeClr val="tx1"/>
                </a:solidFill>
                <a:effectLst/>
                <a:latin typeface="+mn-lt"/>
                <a:ea typeface="+mn-ea"/>
                <a:cs typeface="+mn-cs"/>
              </a:rPr>
              <a:t>[Ordre de présentation proposé]</a:t>
            </a:r>
          </a:p>
          <a:p>
            <a:r>
              <a:rPr lang="fr-CA" sz="1200" b="1" kern="1200" dirty="0" smtClean="0">
                <a:solidFill>
                  <a:schemeClr val="tx1"/>
                </a:solidFill>
                <a:effectLst/>
                <a:latin typeface="+mn-lt"/>
                <a:ea typeface="+mn-ea"/>
                <a:cs typeface="+mn-cs"/>
              </a:rPr>
              <a:t>1. Les couches de l’atmosphère</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[Retour rapide sur les noms des différentes couches, en partant de celle qui est la plus extérieure.]</a:t>
            </a:r>
          </a:p>
          <a:p>
            <a:r>
              <a:rPr lang="fr-CA" sz="1200" kern="1200" dirty="0" smtClean="0">
                <a:solidFill>
                  <a:schemeClr val="tx1"/>
                </a:solidFill>
                <a:effectLst/>
                <a:latin typeface="+mn-lt"/>
                <a:ea typeface="+mn-ea"/>
                <a:cs typeface="+mn-cs"/>
              </a:rPr>
              <a:t>Lorsqu’on la considère globalement, l’atmosphère fait plusieurs centaines de kilomètres d’épaisseur, mais sa composition et surtout sa densité varie grandement. </a:t>
            </a:r>
          </a:p>
          <a:p>
            <a:r>
              <a:rPr lang="fr-CA" sz="1200" kern="1200" dirty="0" smtClean="0">
                <a:solidFill>
                  <a:schemeClr val="tx1"/>
                </a:solidFill>
                <a:effectLst/>
                <a:latin typeface="+mn-lt"/>
                <a:ea typeface="+mn-ea"/>
                <a:cs typeface="+mn-cs"/>
              </a:rPr>
              <a:t>Pour se situer, les avions de ligne voyagent généralement entre 8 et 10 km de la surface de la Terre lors de longs trajets. C’est donc dans la partie basse de l’atmosphère. Malgré tout, lorsque vous regardez par la fenêtre d’un avion, les nuages sont en dessous, parce que presque tous les phénomènes météorologiques se produisent dans les 10 premiers kilomètres de l’atmosphère, dans une couche qui s’appelle la troposphère. </a:t>
            </a:r>
          </a:p>
          <a:p>
            <a:r>
              <a:rPr lang="fr-CA"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C'est la couche où se produisent les phénomènes météorologiques (nuages, pluies, etc.) et les principaux mouvements atmosphériques horizontaux et verticaux (convection thermique, vents). </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Celle-ci </a:t>
            </a:r>
            <a:r>
              <a:rPr lang="fr-FR" sz="1200" kern="1200" dirty="0" smtClean="0">
                <a:solidFill>
                  <a:schemeClr val="tx1"/>
                </a:solidFill>
                <a:effectLst/>
                <a:latin typeface="+mn-lt"/>
                <a:ea typeface="+mn-ea"/>
                <a:cs typeface="+mn-cs"/>
              </a:rPr>
              <a:t>contient 80 à 90 % de la masse totale de l'air et la quasi-totalité de la vapeur d'eau. </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2. Une petite parenthèse sur la couche d’ozone</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 couche d’ozone est dans une partie de l’atmosphère où la concentration d’ozone </a:t>
            </a:r>
            <a:r>
              <a:rPr lang="fr-CA" sz="1200" u="sng" kern="1200" dirty="0" smtClean="0">
                <a:solidFill>
                  <a:schemeClr val="tx1"/>
                </a:solidFill>
                <a:effectLst/>
                <a:latin typeface="+mn-lt"/>
                <a:ea typeface="+mn-ea"/>
                <a:cs typeface="+mn-cs"/>
              </a:rPr>
              <a:t>est naturellement plus élevée</a:t>
            </a:r>
            <a:r>
              <a:rPr lang="fr-CA" sz="1200" kern="1200" dirty="0" smtClean="0">
                <a:solidFill>
                  <a:schemeClr val="tx1"/>
                </a:solidFill>
                <a:effectLst/>
                <a:latin typeface="+mn-lt"/>
                <a:ea typeface="+mn-ea"/>
                <a:cs typeface="+mn-cs"/>
              </a:rPr>
              <a:t>.  Elle est située environ entre 15 et 50 kilomètres au-dessus du sol.  En d’autres mots, elle est au-dessus de la hauteur de vol des avions, dans la stratosphère. (« bon ozone »)</a:t>
            </a:r>
          </a:p>
          <a:p>
            <a:r>
              <a:rPr lang="fr-CA" sz="1200" kern="1200" dirty="0" smtClean="0">
                <a:solidFill>
                  <a:schemeClr val="tx1"/>
                </a:solidFill>
                <a:effectLst/>
                <a:latin typeface="+mn-lt"/>
                <a:ea typeface="+mn-ea"/>
                <a:cs typeface="+mn-cs"/>
              </a:rPr>
              <a:t>Et que représente une concentration « plus élevée » d’ozone?  La concentration « dite élevée » d’ozone est tellement faible qu’elle ne se mesure pas en pourcentage (%), mais en « ppm »  soit en particules par million.  Imaginez que si nous pouvions calculer le nombre de molécules d’air présentes dans la pièce, et qu’il y en avait exactement 1 million de toutes sortes, il n’y aurait environ que 12 molécules d’ozone parmi celles-ci. 12 molécules d’ozone (O</a:t>
            </a:r>
            <a:r>
              <a:rPr lang="fr-CA" sz="1200" kern="1200" baseline="-25000" dirty="0" smtClean="0">
                <a:solidFill>
                  <a:schemeClr val="tx1"/>
                </a:solidFill>
                <a:effectLst/>
                <a:latin typeface="+mn-lt"/>
                <a:ea typeface="+mn-ea"/>
                <a:cs typeface="+mn-cs"/>
              </a:rPr>
              <a:t>3</a:t>
            </a:r>
            <a:r>
              <a:rPr lang="fr-CA" sz="1200" kern="1200" dirty="0" smtClean="0">
                <a:solidFill>
                  <a:schemeClr val="tx1"/>
                </a:solidFill>
                <a:effectLst/>
                <a:latin typeface="+mn-lt"/>
                <a:ea typeface="+mn-ea"/>
                <a:cs typeface="+mn-cs"/>
              </a:rPr>
              <a:t>) sur 1 million de molécules d’air; 12 ppm.</a:t>
            </a:r>
          </a:p>
          <a:p>
            <a:r>
              <a:rPr lang="fr-CA" sz="1200" b="1"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3. Rôle de la couche d’ozone</a:t>
            </a:r>
            <a:r>
              <a:rPr lang="fr-CA" sz="1200" kern="1200" dirty="0" smtClean="0">
                <a:solidFill>
                  <a:schemeClr val="tx1"/>
                </a:solidFill>
                <a:effectLst/>
                <a:latin typeface="+mn-lt"/>
                <a:ea typeface="+mn-ea"/>
                <a:cs typeface="+mn-cs"/>
              </a:rPr>
              <a:t> : </a:t>
            </a:r>
          </a:p>
          <a:p>
            <a:r>
              <a:rPr lang="fr-CA" sz="1200" kern="1200" dirty="0" smtClean="0">
                <a:solidFill>
                  <a:schemeClr val="tx1"/>
                </a:solidFill>
                <a:effectLst/>
                <a:latin typeface="+mn-lt"/>
                <a:ea typeface="+mn-ea"/>
                <a:cs typeface="+mn-cs"/>
              </a:rPr>
              <a:t>La présence de la couche d’ozone réduit les effets nocifs des rayons ultraviolets en empêchant qu’ils rejoignent la surface de la Terre.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Si l’on entend souvent parler de cette couche, c’est que durant années 1920’s, les humains ont inventé une molécule le CFC (chlorofluorocarbone), qui était utilisé d’une part comme un réfrigérant et d’autre part,</a:t>
            </a:r>
            <a:r>
              <a:rPr lang="fr-CA" sz="1200" kern="1200" baseline="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dans les bombes aérosol.  Or, ces molécules inventées peuvent demeurer dans l’atmosphère pendant plus de 100 ans et s’accumuler dans la haute atmosphère où elles dégradent les molécules de la couche d’ozone.  Un nombre moins élevé de molécules d’ozone permet le passage de plus de rayonnement ultraviolet jusqu’au sol. Or ce type de rayonnement est susceptible d’augmenter l’incidence des cancers de la peau.  Durant les années 70 et 80, plusieurs protocoles, incluant le protocole de Montréal, ont aidé à arrêter la production et l’utilisation des CFC à travers le monde.  Et grâce à cela, on s’attend à ce que la couche d’ozone se rétablisse naturellement vers 2050.  Ainsi,  on peut voir que nous sommes capables de prendre des actions positives qui ont un grand impact au niveau planétaire.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 (Il y a aussi l’ozone troposphérique, ou « smog » (« mauvais ozone »).  Celle-ci est générée par les voitures et certaines industries et contribue à l’effet de serre.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4. Quel lien entre la réduction de la couche d’ozone (stratosphérique) et le réchauffement?</a:t>
            </a:r>
            <a:r>
              <a:rPr lang="fr-CA" sz="1200" kern="1200" dirty="0" smtClean="0">
                <a:solidFill>
                  <a:schemeClr val="tx1"/>
                </a:solidFill>
                <a:effectLst/>
                <a:latin typeface="+mn-lt"/>
                <a:ea typeface="+mn-ea"/>
                <a:cs typeface="+mn-cs"/>
              </a:rPr>
              <a:t> </a:t>
            </a:r>
          </a:p>
          <a:p>
            <a:endParaRPr lang="fr-CA" sz="1200" i="1" kern="1200" dirty="0" smtClean="0">
              <a:solidFill>
                <a:schemeClr val="tx1"/>
              </a:solidFill>
              <a:effectLst/>
              <a:latin typeface="+mn-lt"/>
              <a:ea typeface="+mn-ea"/>
              <a:cs typeface="+mn-cs"/>
            </a:endParaRPr>
          </a:p>
          <a:p>
            <a:r>
              <a:rPr lang="fr-CA" sz="1200" i="1" kern="1200" dirty="0" smtClean="0">
                <a:solidFill>
                  <a:schemeClr val="tx1"/>
                </a:solidFill>
                <a:effectLst/>
                <a:latin typeface="+mn-lt"/>
                <a:ea typeface="+mn-ea"/>
                <a:cs typeface="+mn-cs"/>
              </a:rPr>
              <a:t>Le fait que la concentration</a:t>
            </a:r>
            <a:r>
              <a:rPr lang="fr-CA" sz="1200" i="1" kern="1200" baseline="0" dirty="0" smtClean="0">
                <a:solidFill>
                  <a:schemeClr val="tx1"/>
                </a:solidFill>
                <a:effectLst/>
                <a:latin typeface="+mn-lt"/>
                <a:ea typeface="+mn-ea"/>
                <a:cs typeface="+mn-cs"/>
              </a:rPr>
              <a:t> d’ozone soit réduite dans la « </a:t>
            </a:r>
            <a:r>
              <a:rPr lang="fr-CA" sz="1200" i="1" kern="1200" dirty="0" smtClean="0">
                <a:solidFill>
                  <a:schemeClr val="tx1"/>
                </a:solidFill>
                <a:effectLst/>
                <a:latin typeface="+mn-lt"/>
                <a:ea typeface="+mn-ea"/>
                <a:cs typeface="+mn-cs"/>
              </a:rPr>
              <a:t>couche d’ozone » ne contribue</a:t>
            </a:r>
            <a:r>
              <a:rPr lang="fr-CA" sz="1200" i="1" kern="1200" baseline="0" dirty="0" smtClean="0">
                <a:solidFill>
                  <a:schemeClr val="tx1"/>
                </a:solidFill>
                <a:effectLst/>
                <a:latin typeface="+mn-lt"/>
                <a:ea typeface="+mn-ea"/>
                <a:cs typeface="+mn-cs"/>
              </a:rPr>
              <a:t> pas au réchauffement, mais cette réduction est </a:t>
            </a:r>
            <a:r>
              <a:rPr lang="fr-CA" sz="1200" i="1" kern="1200" dirty="0" smtClean="0">
                <a:solidFill>
                  <a:schemeClr val="tx1"/>
                </a:solidFill>
                <a:effectLst/>
                <a:latin typeface="+mn-lt"/>
                <a:ea typeface="+mn-ea"/>
                <a:cs typeface="+mn-cs"/>
              </a:rPr>
              <a:t>un élément du système climatique, qui peut</a:t>
            </a:r>
            <a:r>
              <a:rPr lang="fr-CA" sz="1200" i="1" kern="1200" baseline="0" dirty="0" smtClean="0">
                <a:solidFill>
                  <a:schemeClr val="tx1"/>
                </a:solidFill>
                <a:effectLst/>
                <a:latin typeface="+mn-lt"/>
                <a:ea typeface="+mn-ea"/>
                <a:cs typeface="+mn-cs"/>
              </a:rPr>
              <a:t> modifier sa</a:t>
            </a:r>
            <a:r>
              <a:rPr lang="fr-CA" sz="1200" i="1" kern="1200" dirty="0" smtClean="0">
                <a:solidFill>
                  <a:schemeClr val="tx1"/>
                </a:solidFill>
                <a:effectLst/>
                <a:latin typeface="+mn-lt"/>
                <a:ea typeface="+mn-ea"/>
                <a:cs typeface="+mn-cs"/>
              </a:rPr>
              <a:t> dynamique et modeler</a:t>
            </a:r>
            <a:r>
              <a:rPr lang="fr-CA" sz="1200" i="1" kern="1200" baseline="0" dirty="0" smtClean="0">
                <a:solidFill>
                  <a:schemeClr val="tx1"/>
                </a:solidFill>
                <a:effectLst/>
                <a:latin typeface="+mn-lt"/>
                <a:ea typeface="+mn-ea"/>
                <a:cs typeface="+mn-cs"/>
              </a:rPr>
              <a:t> les manifestations de ce réchauffement. </a:t>
            </a:r>
            <a:endParaRPr lang="fr-CA" sz="1200" i="1" kern="1200" dirty="0" smtClean="0">
              <a:solidFill>
                <a:schemeClr val="tx1"/>
              </a:solidFill>
              <a:effectLst/>
              <a:latin typeface="+mn-lt"/>
              <a:ea typeface="+mn-ea"/>
              <a:cs typeface="+mn-cs"/>
            </a:endParaRP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 réduction de la couche d’ozone (stratosphérique) ne contribuerait pas au réchauffement, mais à un certain refroidissement - forçage radiatif négatif. [extrait (3) - Niveau de confiance moyen = 50 %]. Cependant, celle-ci influencerait la structure du réchauffement dans la troposphère et celle du refroidissement dans la stratosphère. [Extraits 1 et 2, niveau de confiance &gt; 90 %]. Une influence qui peut se répercuter sur la dynamique atmosphérique et en partie modeler certains des changements climatiques observés. </a:t>
            </a:r>
          </a:p>
          <a:p>
            <a:r>
              <a:rPr lang="fr-CA" sz="1200" kern="1200" dirty="0" smtClean="0">
                <a:solidFill>
                  <a:schemeClr val="tx1"/>
                </a:solidFill>
                <a:effectLst/>
                <a:latin typeface="+mn-lt"/>
                <a:ea typeface="+mn-ea"/>
                <a:cs typeface="+mn-cs"/>
              </a:rPr>
              <a:t>Les recherches se poursuivent afin de mieux comprendre les contributions.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Extraits</a:t>
            </a:r>
          </a:p>
          <a:p>
            <a:pPr lvl="1"/>
            <a:r>
              <a:rPr lang="fr-CA" sz="1200" i="1" kern="1200" dirty="0" smtClean="0">
                <a:solidFill>
                  <a:schemeClr val="tx1"/>
                </a:solidFill>
                <a:effectLst/>
                <a:latin typeface="+mn-lt"/>
                <a:ea typeface="+mn-ea"/>
                <a:cs typeface="+mn-cs"/>
              </a:rPr>
              <a:t>(1) « </a:t>
            </a:r>
            <a:r>
              <a:rPr lang="fr-CA" sz="1200" b="1" i="1" kern="1200" dirty="0" smtClean="0">
                <a:solidFill>
                  <a:schemeClr val="tx1"/>
                </a:solidFill>
                <a:effectLst/>
                <a:latin typeface="+mn-lt"/>
                <a:ea typeface="+mn-ea"/>
                <a:cs typeface="+mn-cs"/>
              </a:rPr>
              <a:t>La structure observée du réchauffement de la troposphère et du refroidissement de la stratosphère est très probablement [&gt; 90 %] due aux actions combinées de l’augmentation des gaz à effet de serre et de la diminution de l’ozone stratosphérique. »</a:t>
            </a:r>
            <a:endParaRPr lang="fr-CA" sz="1200" kern="1200" dirty="0" smtClean="0">
              <a:solidFill>
                <a:schemeClr val="tx1"/>
              </a:solidFill>
              <a:effectLst/>
              <a:latin typeface="+mn-lt"/>
              <a:ea typeface="+mn-ea"/>
              <a:cs typeface="+mn-cs"/>
            </a:endParaRPr>
          </a:p>
          <a:p>
            <a:pPr lvl="1"/>
            <a:r>
              <a:rPr lang="fr-CA" sz="1000" kern="1200" dirty="0" smtClean="0">
                <a:solidFill>
                  <a:schemeClr val="tx1"/>
                </a:solidFill>
                <a:effectLst/>
                <a:latin typeface="+mn-lt"/>
                <a:ea typeface="+mn-ea"/>
                <a:cs typeface="+mn-cs"/>
              </a:rPr>
              <a:t>Réf. </a:t>
            </a:r>
            <a:r>
              <a:rPr lang="fr-CA" sz="1000" u="sng" kern="1200" dirty="0" smtClean="0">
                <a:solidFill>
                  <a:schemeClr val="tx1"/>
                </a:solidFill>
                <a:effectLst/>
                <a:latin typeface="+mn-lt"/>
                <a:ea typeface="+mn-ea"/>
                <a:cs typeface="+mn-cs"/>
                <a:hlinkClick r:id="rId3"/>
              </a:rPr>
              <a:t>http://www.ipcc.ch/pdf/assessment-report/ar4/wg1/ar4-wg1-spm-fr.pdf</a:t>
            </a:r>
            <a:r>
              <a:rPr lang="fr-CA" sz="1000" kern="1200" dirty="0" smtClean="0">
                <a:solidFill>
                  <a:schemeClr val="tx1"/>
                </a:solidFill>
                <a:effectLst/>
                <a:latin typeface="+mn-lt"/>
                <a:ea typeface="+mn-ea"/>
                <a:cs typeface="+mn-cs"/>
              </a:rPr>
              <a:t>,  p. 10,</a:t>
            </a:r>
          </a:p>
          <a:p>
            <a:pPr lvl="1"/>
            <a:r>
              <a:rPr lang="fr-CA" sz="1000" kern="1200" dirty="0" smtClean="0">
                <a:solidFill>
                  <a:schemeClr val="tx1"/>
                </a:solidFill>
                <a:effectLst/>
                <a:latin typeface="+mn-lt"/>
                <a:ea typeface="+mn-ea"/>
                <a:cs typeface="+mn-cs"/>
              </a:rPr>
              <a:t>GIEC, 2007: Résumé à l’intention des décideurs. In: </a:t>
            </a:r>
            <a:r>
              <a:rPr lang="fr-CA" sz="1000" i="1" kern="1200" dirty="0" smtClean="0">
                <a:solidFill>
                  <a:schemeClr val="tx1"/>
                </a:solidFill>
                <a:effectLst/>
                <a:latin typeface="+mn-lt"/>
                <a:ea typeface="+mn-ea"/>
                <a:cs typeface="+mn-cs"/>
              </a:rPr>
              <a:t>Changements climatiques 2007 : Les éléments scientifiques. Contribution du Groupe de travail I au quatrième Rapport d’évaluation du Groupe d’experts intergouvernemental sur l’évolution du climat</a:t>
            </a:r>
            <a:r>
              <a:rPr lang="fr-CA" sz="1000" kern="1200" dirty="0" smtClean="0">
                <a:solidFill>
                  <a:schemeClr val="tx1"/>
                </a:solidFill>
                <a:effectLst/>
                <a:latin typeface="+mn-lt"/>
                <a:ea typeface="+mn-ea"/>
                <a:cs typeface="+mn-cs"/>
              </a:rPr>
              <a:t>.</a:t>
            </a:r>
            <a:r>
              <a:rPr lang="fr-CA" sz="1000" i="1" kern="1200" dirty="0" smtClean="0">
                <a:solidFill>
                  <a:schemeClr val="tx1"/>
                </a:solidFill>
                <a:effectLst/>
                <a:latin typeface="+mn-lt"/>
                <a:ea typeface="+mn-ea"/>
                <a:cs typeface="+mn-cs"/>
              </a:rPr>
              <a:t> </a:t>
            </a:r>
            <a:r>
              <a:rPr lang="fr-CA" sz="1000" kern="1200" dirty="0" smtClean="0">
                <a:solidFill>
                  <a:schemeClr val="tx1"/>
                </a:solidFill>
                <a:effectLst/>
                <a:latin typeface="+mn-lt"/>
                <a:ea typeface="+mn-ea"/>
                <a:cs typeface="+mn-cs"/>
              </a:rPr>
              <a:t>[</a:t>
            </a:r>
            <a:r>
              <a:rPr lang="fr-CA" sz="1000" kern="1200" dirty="0" err="1" smtClean="0">
                <a:solidFill>
                  <a:schemeClr val="tx1"/>
                </a:solidFill>
                <a:effectLst/>
                <a:latin typeface="+mn-lt"/>
                <a:ea typeface="+mn-ea"/>
                <a:cs typeface="+mn-cs"/>
              </a:rPr>
              <a:t>Solomon</a:t>
            </a:r>
            <a:r>
              <a:rPr lang="fr-CA" sz="1000" kern="1200" dirty="0" smtClean="0">
                <a:solidFill>
                  <a:schemeClr val="tx1"/>
                </a:solidFill>
                <a:effectLst/>
                <a:latin typeface="+mn-lt"/>
                <a:ea typeface="+mn-ea"/>
                <a:cs typeface="+mn-cs"/>
              </a:rPr>
              <a:t>, S., D. Qin, M. Manning, Z. Chen, M. Marquis, K.B. </a:t>
            </a:r>
            <a:r>
              <a:rPr lang="fr-CA" sz="1000" kern="1200" dirty="0" err="1" smtClean="0">
                <a:solidFill>
                  <a:schemeClr val="tx1"/>
                </a:solidFill>
                <a:effectLst/>
                <a:latin typeface="+mn-lt"/>
                <a:ea typeface="+mn-ea"/>
                <a:cs typeface="+mn-cs"/>
              </a:rPr>
              <a:t>Averyt</a:t>
            </a:r>
            <a:r>
              <a:rPr lang="fr-CA" sz="1000" kern="1200" dirty="0" smtClean="0">
                <a:solidFill>
                  <a:schemeClr val="tx1"/>
                </a:solidFill>
                <a:effectLst/>
                <a:latin typeface="+mn-lt"/>
                <a:ea typeface="+mn-ea"/>
                <a:cs typeface="+mn-cs"/>
              </a:rPr>
              <a:t>, </a:t>
            </a:r>
            <a:r>
              <a:rPr lang="fr-CA" sz="1000" kern="1200" dirty="0" err="1" smtClean="0">
                <a:solidFill>
                  <a:schemeClr val="tx1"/>
                </a:solidFill>
                <a:effectLst/>
                <a:latin typeface="+mn-lt"/>
                <a:ea typeface="+mn-ea"/>
                <a:cs typeface="+mn-cs"/>
              </a:rPr>
              <a:t>M.Tignor</a:t>
            </a:r>
            <a:r>
              <a:rPr lang="fr-CA" sz="1000" kern="1200" dirty="0" smtClean="0">
                <a:solidFill>
                  <a:schemeClr val="tx1"/>
                </a:solidFill>
                <a:effectLst/>
                <a:latin typeface="+mn-lt"/>
                <a:ea typeface="+mn-ea"/>
                <a:cs typeface="+mn-cs"/>
              </a:rPr>
              <a:t> et H.L. Miller (</a:t>
            </a:r>
            <a:r>
              <a:rPr lang="fr-CA" sz="1000" kern="1200" dirty="0" err="1" smtClean="0">
                <a:solidFill>
                  <a:schemeClr val="tx1"/>
                </a:solidFill>
                <a:effectLst/>
                <a:latin typeface="+mn-lt"/>
                <a:ea typeface="+mn-ea"/>
                <a:cs typeface="+mn-cs"/>
              </a:rPr>
              <a:t>éds</a:t>
            </a:r>
            <a:r>
              <a:rPr lang="fr-CA" sz="1000" kern="1200" dirty="0" smtClean="0">
                <a:solidFill>
                  <a:schemeClr val="tx1"/>
                </a:solidFill>
                <a:effectLst/>
                <a:latin typeface="+mn-lt"/>
                <a:ea typeface="+mn-ea"/>
                <a:cs typeface="+mn-cs"/>
              </a:rPr>
              <a:t>.)]. </a:t>
            </a:r>
            <a:r>
              <a:rPr lang="en-CA" sz="1000" kern="1200" dirty="0" smtClean="0">
                <a:solidFill>
                  <a:schemeClr val="tx1"/>
                </a:solidFill>
                <a:effectLst/>
                <a:latin typeface="+mn-lt"/>
                <a:ea typeface="+mn-ea"/>
                <a:cs typeface="+mn-cs"/>
              </a:rPr>
              <a:t>Cambridge University</a:t>
            </a:r>
            <a:r>
              <a:rPr lang="en-CA" sz="1000" i="1" kern="1200" dirty="0" smtClean="0">
                <a:solidFill>
                  <a:schemeClr val="tx1"/>
                </a:solidFill>
                <a:effectLst/>
                <a:latin typeface="+mn-lt"/>
                <a:ea typeface="+mn-ea"/>
                <a:cs typeface="+mn-cs"/>
              </a:rPr>
              <a:t> </a:t>
            </a:r>
            <a:r>
              <a:rPr lang="en-CA" sz="1000" kern="1200" dirty="0" smtClean="0">
                <a:solidFill>
                  <a:schemeClr val="tx1"/>
                </a:solidFill>
                <a:effectLst/>
                <a:latin typeface="+mn-lt"/>
                <a:ea typeface="+mn-ea"/>
                <a:cs typeface="+mn-cs"/>
              </a:rPr>
              <a:t>Press, Cambridge, UK et New York, NY, USA.</a:t>
            </a:r>
            <a:endParaRPr lang="fr-CA" sz="10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pPr lvl="1"/>
            <a:r>
              <a:rPr lang="fr-CA" sz="1200" b="1" kern="1200" dirty="0" smtClean="0">
                <a:solidFill>
                  <a:schemeClr val="tx1"/>
                </a:solidFill>
                <a:effectLst/>
                <a:latin typeface="+mn-lt"/>
                <a:ea typeface="+mn-ea"/>
                <a:cs typeface="+mn-cs"/>
              </a:rPr>
              <a:t>Pour un peu plus de détails :</a:t>
            </a:r>
            <a:endParaRPr lang="fr-CA" sz="1200" kern="1200" dirty="0" smtClean="0">
              <a:solidFill>
                <a:schemeClr val="tx1"/>
              </a:solidFill>
              <a:effectLst/>
              <a:latin typeface="+mn-lt"/>
              <a:ea typeface="+mn-ea"/>
              <a:cs typeface="+mn-cs"/>
            </a:endParaRPr>
          </a:p>
          <a:p>
            <a:pPr lvl="1"/>
            <a:r>
              <a:rPr lang="fr-CA" sz="1200" i="1" kern="1200" dirty="0" smtClean="0">
                <a:solidFill>
                  <a:schemeClr val="tx1"/>
                </a:solidFill>
                <a:effectLst/>
                <a:latin typeface="+mn-lt"/>
                <a:ea typeface="+mn-ea"/>
                <a:cs typeface="+mn-cs"/>
              </a:rPr>
              <a:t>(2) « Le schéma de réchauffement troposphérique et de refroidissement stratosphérique, tel qu’il a été observé, est très probablement [&gt; 90 %] dû à l’influence du forçage anthropique, en particulier celui qui découle de la recrudescence des gaz à effet de serre et de la disparition de l’ozone stratosphérique</a:t>
            </a:r>
            <a:r>
              <a:rPr lang="fr-CA" sz="1200" kern="1200" dirty="0" smtClean="0">
                <a:solidFill>
                  <a:schemeClr val="tx1"/>
                </a:solidFill>
                <a:effectLst/>
                <a:latin typeface="+mn-lt"/>
                <a:ea typeface="+mn-ea"/>
                <a:cs typeface="+mn-cs"/>
              </a:rPr>
              <a:t>. De nouvelles analyses effectuées depuis le TRE ont montré que ce</a:t>
            </a:r>
            <a:r>
              <a:rPr lang="fr-CA" sz="1200" b="1" kern="120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schéma correspond à une augmentation de l’altitude de la</a:t>
            </a:r>
            <a:r>
              <a:rPr lang="fr-CA" sz="1200" b="1" kern="120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tropopause qui </a:t>
            </a:r>
            <a:r>
              <a:rPr lang="fr-CA" sz="1200" i="1" kern="1200" dirty="0" smtClean="0">
                <a:solidFill>
                  <a:schemeClr val="tx1"/>
                </a:solidFill>
                <a:effectLst/>
                <a:latin typeface="+mn-lt"/>
                <a:ea typeface="+mn-ea"/>
                <a:cs typeface="+mn-cs"/>
              </a:rPr>
              <a:t>est probablement </a:t>
            </a:r>
            <a:r>
              <a:rPr lang="fr-CA" sz="1200" kern="1200" dirty="0" smtClean="0">
                <a:solidFill>
                  <a:schemeClr val="tx1"/>
                </a:solidFill>
                <a:effectLst/>
                <a:latin typeface="+mn-lt"/>
                <a:ea typeface="+mn-ea"/>
                <a:cs typeface="+mn-cs"/>
              </a:rPr>
              <a:t>causée principalement</a:t>
            </a:r>
            <a:r>
              <a:rPr lang="fr-CA" sz="1200" b="1" kern="120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par les gaz à effet de serre et par les variations de l’ozone</a:t>
            </a:r>
            <a:r>
              <a:rPr lang="fr-CA" sz="1200" b="1" kern="120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stratosphérique. Une incertitude significative demeure</a:t>
            </a:r>
            <a:r>
              <a:rPr lang="fr-CA" sz="1200" b="1" kern="120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dans l’estimation des tendances de la température</a:t>
            </a:r>
            <a:r>
              <a:rPr lang="fr-CA" sz="1200" b="1" kern="120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troposphérique, particulièrement dans les relevés effectués</a:t>
            </a:r>
            <a:r>
              <a:rPr lang="fr-CA" sz="1200" b="1" kern="120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par ballon-sonde. » </a:t>
            </a:r>
          </a:p>
          <a:p>
            <a:pPr lvl="1"/>
            <a:r>
              <a:rPr lang="fr-CA" sz="1200" kern="1200" dirty="0" smtClean="0">
                <a:solidFill>
                  <a:schemeClr val="tx1"/>
                </a:solidFill>
                <a:effectLst/>
                <a:latin typeface="+mn-lt"/>
                <a:ea typeface="+mn-ea"/>
                <a:cs typeface="+mn-cs"/>
              </a:rPr>
              <a:t>Réf. </a:t>
            </a:r>
            <a:r>
              <a:rPr lang="fr-CA" sz="1200" u="sng" kern="1200" dirty="0" smtClean="0">
                <a:solidFill>
                  <a:schemeClr val="tx1"/>
                </a:solidFill>
                <a:effectLst/>
                <a:latin typeface="+mn-lt"/>
                <a:ea typeface="+mn-ea"/>
                <a:cs typeface="+mn-cs"/>
                <a:hlinkClick r:id="rId4"/>
              </a:rPr>
              <a:t>http://www.ipcc.ch/pdf/assessment-report/ar4/wg1/ar4-wg1-ts-fr.pdf</a:t>
            </a:r>
            <a:r>
              <a:rPr lang="fr-CA" sz="1200" kern="1200" dirty="0" smtClean="0">
                <a:solidFill>
                  <a:schemeClr val="tx1"/>
                </a:solidFill>
                <a:effectLst/>
                <a:latin typeface="+mn-lt"/>
                <a:ea typeface="+mn-ea"/>
                <a:cs typeface="+mn-cs"/>
              </a:rPr>
              <a:t>,  p. 65.</a:t>
            </a:r>
          </a:p>
          <a:p>
            <a:r>
              <a:rPr lang="en-CA" sz="1200"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pPr lvl="1"/>
            <a:r>
              <a:rPr lang="fr-CA" sz="1200" kern="1200" dirty="0" smtClean="0">
                <a:solidFill>
                  <a:schemeClr val="tx1"/>
                </a:solidFill>
                <a:effectLst/>
                <a:latin typeface="+mn-lt"/>
                <a:ea typeface="+mn-ea"/>
                <a:cs typeface="+mn-cs"/>
              </a:rPr>
              <a:t>(3) « Le forçage radiatif lié à la destruction de l’ozone stratosphérique causée par les gaz listés dans le Protocole de Montréal est estimé à –0,05 ± 0,10 W m–2, soit un taux plus faible que dans le TRE, avec un niveau moyen [50 %] de compréhension scientifique. »  Réf. </a:t>
            </a:r>
            <a:r>
              <a:rPr lang="fr-CA" sz="1200" u="sng" kern="1200" dirty="0" smtClean="0">
                <a:solidFill>
                  <a:schemeClr val="tx1"/>
                </a:solidFill>
                <a:effectLst/>
                <a:latin typeface="+mn-lt"/>
                <a:ea typeface="+mn-ea"/>
                <a:cs typeface="+mn-cs"/>
                <a:hlinkClick r:id="rId4"/>
              </a:rPr>
              <a:t>http://www.ipcc.ch/pdf/assessment-report/ar4/wg1/ar4-wg1-ts-fr.pdf</a:t>
            </a:r>
            <a:r>
              <a:rPr lang="fr-CA" sz="1200" kern="1200" dirty="0" smtClean="0">
                <a:solidFill>
                  <a:schemeClr val="tx1"/>
                </a:solidFill>
                <a:effectLst/>
                <a:latin typeface="+mn-lt"/>
                <a:ea typeface="+mn-ea"/>
                <a:cs typeface="+mn-cs"/>
              </a:rPr>
              <a:t>, p.29</a:t>
            </a:r>
          </a:p>
          <a:p>
            <a:pPr lvl="1"/>
            <a:r>
              <a:rPr lang="en-CA" sz="1200"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5. Composition de l’air</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Revenons au réchauffement du climat tel qu’il se produit près de la surface terrestre, dans la troposphère. Regardons la composition de l’air.  Les deux gaz les plus abondants sont l’azote (N</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avec 78 % et l’oxygène (O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avec 21 %.  Lorsque l’on additionne ces deux taux, nous obtenons 99 %.  Il reste donc 1 % pour les autres gaz et les fameux gaz à effet de serre. </a:t>
            </a:r>
          </a:p>
          <a:p>
            <a:r>
              <a:rPr lang="fr-CA" sz="1200" b="1" u="none" strike="noStrike"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r>
              <a:rPr lang="fr-CA" sz="1200" b="1" u="sng" kern="1200" dirty="0" smtClean="0">
                <a:solidFill>
                  <a:schemeClr val="tx1"/>
                </a:solidFill>
                <a:effectLst/>
                <a:latin typeface="+mn-lt"/>
                <a:ea typeface="+mn-ea"/>
                <a:cs typeface="+mn-cs"/>
              </a:rPr>
              <a:t>Source des images</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1) Molécule d’ozone: http://www.ucar.edu/learn/1_7_1.htm </a:t>
            </a:r>
          </a:p>
          <a:p>
            <a:r>
              <a:rPr lang="fr-CA" sz="1200" kern="1200" dirty="0" smtClean="0">
                <a:solidFill>
                  <a:schemeClr val="tx1"/>
                </a:solidFill>
                <a:effectLst/>
                <a:latin typeface="+mn-lt"/>
                <a:ea typeface="+mn-ea"/>
                <a:cs typeface="+mn-cs"/>
              </a:rPr>
              <a:t>2) Couches de l’atmosphère: </a:t>
            </a:r>
            <a:r>
              <a:rPr lang="fr-CA" sz="1200" u="sng" kern="1200" dirty="0" smtClean="0">
                <a:solidFill>
                  <a:schemeClr val="tx1"/>
                </a:solidFill>
                <a:effectLst/>
                <a:latin typeface="+mn-lt"/>
                <a:ea typeface="+mn-ea"/>
                <a:cs typeface="+mn-cs"/>
                <a:hlinkClick r:id="rId5"/>
              </a:rPr>
              <a:t>http://www.nc-climate.ncsu.edu/secc_edu/images/atmstr.jpg</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http://www.ucar.edu/learn/1_1_1.htm</a:t>
            </a:r>
            <a:endParaRPr lang="fr-FR" dirty="0" smtClean="0"/>
          </a:p>
        </p:txBody>
      </p:sp>
      <p:sp>
        <p:nvSpPr>
          <p:cNvPr id="4" name="Espace réservé du numéro de diapositive 3"/>
          <p:cNvSpPr>
            <a:spLocks noGrp="1"/>
          </p:cNvSpPr>
          <p:nvPr>
            <p:ph type="sldNum" sz="quarter" idx="5"/>
          </p:nvPr>
        </p:nvSpPr>
        <p:spPr/>
        <p:txBody>
          <a:bodyPr/>
          <a:lstStyle/>
          <a:p>
            <a:pPr>
              <a:defRPr/>
            </a:pPr>
            <a:fld id="{977DEC39-6450-4852-9FBA-E52A462E6300}" type="slidenum">
              <a:rPr lang="fr-CA" smtClean="0"/>
              <a:pPr>
                <a:defRPr/>
              </a:pPr>
              <a:t>3</a:t>
            </a:fld>
            <a:endParaRPr lang="fr-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C’est donc dans ce 1 % de la composition de l’air que se retrouvent les gaz à effet de serre. </a:t>
            </a:r>
          </a:p>
          <a:p>
            <a:r>
              <a:rPr lang="fr-CA" sz="1200" kern="1200" dirty="0" smtClean="0">
                <a:solidFill>
                  <a:schemeClr val="tx1"/>
                </a:solidFill>
                <a:effectLst/>
                <a:latin typeface="+mn-lt"/>
                <a:ea typeface="+mn-ea"/>
                <a:cs typeface="+mn-cs"/>
              </a:rPr>
              <a:t>Mais ces gaz, même en faible concentration dans l’atmosphère, sont très importants parce qu’ils régularisent le climat de la Terre. Ils existent naturellement en petite quantité, et peuvent absorber et retourner assez de chaleur vers la planète pour permettre la vie sur Terre. La présence d’une certaine quantité de GES est souhaitable. </a:t>
            </a:r>
          </a:p>
          <a:p>
            <a:r>
              <a:rPr lang="fr-CA" sz="1200" kern="1200" dirty="0" smtClean="0">
                <a:solidFill>
                  <a:schemeClr val="tx1"/>
                </a:solidFill>
                <a:effectLst/>
                <a:latin typeface="+mn-lt"/>
                <a:ea typeface="+mn-ea"/>
                <a:cs typeface="+mn-cs"/>
              </a:rPr>
              <a:t>Or ce qui pose problème actuellement, c’est que les activités humaines contribuent à une forte augmentation des concentrations de GES, ce qui perturbe le climat de multiples façons, comme nous le verrons plus tard.  </a:t>
            </a: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a) Le diagramme à barres montre l’augmentation des émissions annuelles de GES de nature anthropique dans le monde.  </a:t>
            </a:r>
          </a:p>
          <a:p>
            <a:endParaRPr lang="fr-CA" sz="1200" b="1" kern="1200" dirty="0" smtClean="0">
              <a:solidFill>
                <a:schemeClr val="tx1"/>
              </a:solidFill>
              <a:effectLst/>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fr-CA" sz="1200" b="1" kern="1200" dirty="0" smtClean="0">
                <a:solidFill>
                  <a:schemeClr val="tx1"/>
                </a:solidFill>
                <a:effectLst/>
                <a:latin typeface="+mn-lt"/>
                <a:ea typeface="+mn-ea"/>
                <a:cs typeface="+mn-cs"/>
              </a:rPr>
              <a:t>b)</a:t>
            </a:r>
            <a:r>
              <a:rPr lang="fr-CA" sz="1200" kern="1200" dirty="0" smtClean="0">
                <a:solidFill>
                  <a:schemeClr val="tx1"/>
                </a:solidFill>
                <a:effectLst/>
                <a:latin typeface="+mn-lt"/>
                <a:ea typeface="+mn-ea"/>
                <a:cs typeface="+mn-cs"/>
              </a:rPr>
              <a:t> Les 6 gaz à effet de serre répertoriés dans le Protocole de Kyoto en ordre décroissant d’importance; (3e rapport du GIEC)</a:t>
            </a:r>
          </a:p>
          <a:p>
            <a:pPr lvl="1"/>
            <a:r>
              <a:rPr lang="fr-CA" sz="1200" b="1" kern="1200" dirty="0" smtClean="0">
                <a:solidFill>
                  <a:schemeClr val="tx1"/>
                </a:solidFill>
                <a:effectLst/>
                <a:latin typeface="+mn-lt"/>
                <a:ea typeface="+mn-ea"/>
                <a:cs typeface="+mn-cs"/>
              </a:rPr>
              <a:t>1. le dioxyde de carbone (CO</a:t>
            </a:r>
            <a:r>
              <a:rPr lang="fr-CA" sz="1200" b="1" kern="1200" baseline="-25000" dirty="0" smtClean="0">
                <a:solidFill>
                  <a:schemeClr val="tx1"/>
                </a:solidFill>
                <a:effectLst/>
                <a:latin typeface="+mn-lt"/>
                <a:ea typeface="+mn-ea"/>
                <a:cs typeface="+mn-cs"/>
              </a:rPr>
              <a:t>2</a:t>
            </a:r>
            <a:r>
              <a:rPr lang="fr-CA" sz="1200" b="1"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pPr lvl="1"/>
            <a:r>
              <a:rPr lang="fr-CA" sz="1200" b="1" kern="1200" dirty="0" smtClean="0">
                <a:solidFill>
                  <a:schemeClr val="tx1"/>
                </a:solidFill>
                <a:effectLst/>
                <a:latin typeface="+mn-lt"/>
                <a:ea typeface="+mn-ea"/>
                <a:cs typeface="+mn-cs"/>
              </a:rPr>
              <a:t>2. le méthane (CH</a:t>
            </a:r>
            <a:r>
              <a:rPr lang="fr-CA" sz="1200" b="1" kern="1200" baseline="-25000" dirty="0" smtClean="0">
                <a:solidFill>
                  <a:schemeClr val="tx1"/>
                </a:solidFill>
                <a:effectLst/>
                <a:latin typeface="+mn-lt"/>
                <a:ea typeface="+mn-ea"/>
                <a:cs typeface="+mn-cs"/>
              </a:rPr>
              <a:t>4</a:t>
            </a:r>
            <a:r>
              <a:rPr lang="fr-CA" sz="1200" b="1"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pPr lvl="1"/>
            <a:r>
              <a:rPr lang="fr-CA" sz="1200" b="1" kern="1200" dirty="0" smtClean="0">
                <a:solidFill>
                  <a:schemeClr val="tx1"/>
                </a:solidFill>
                <a:effectLst/>
                <a:latin typeface="+mn-lt"/>
                <a:ea typeface="+mn-ea"/>
                <a:cs typeface="+mn-cs"/>
              </a:rPr>
              <a:t>3. l'oxyde nitreux (N</a:t>
            </a:r>
            <a:r>
              <a:rPr lang="fr-CA" sz="1200" b="1" kern="1200" baseline="-25000" dirty="0" smtClean="0">
                <a:solidFill>
                  <a:schemeClr val="tx1"/>
                </a:solidFill>
                <a:effectLst/>
                <a:latin typeface="+mn-lt"/>
                <a:ea typeface="+mn-ea"/>
                <a:cs typeface="+mn-cs"/>
              </a:rPr>
              <a:t>2</a:t>
            </a:r>
            <a:r>
              <a:rPr lang="fr-CA" sz="1200" b="1" kern="1200" dirty="0" smtClean="0">
                <a:solidFill>
                  <a:schemeClr val="tx1"/>
                </a:solidFill>
                <a:effectLst/>
                <a:latin typeface="+mn-lt"/>
                <a:ea typeface="+mn-ea"/>
                <a:cs typeface="+mn-cs"/>
              </a:rPr>
              <a:t>O), </a:t>
            </a:r>
            <a:endParaRPr lang="fr-CA" sz="1200" kern="1200" dirty="0" smtClean="0">
              <a:solidFill>
                <a:schemeClr val="tx1"/>
              </a:solidFill>
              <a:effectLst/>
              <a:latin typeface="+mn-lt"/>
              <a:ea typeface="+mn-ea"/>
              <a:cs typeface="+mn-cs"/>
            </a:endParaRPr>
          </a:p>
          <a:p>
            <a:pPr lvl="1"/>
            <a:r>
              <a:rPr lang="fr-CA" sz="1200" kern="1200" dirty="0" smtClean="0">
                <a:solidFill>
                  <a:schemeClr val="tx1"/>
                </a:solidFill>
                <a:effectLst/>
                <a:latin typeface="+mn-lt"/>
                <a:ea typeface="+mn-ea"/>
                <a:cs typeface="+mn-cs"/>
              </a:rPr>
              <a:t>Les gaz fluorés</a:t>
            </a:r>
          </a:p>
          <a:p>
            <a:pPr lvl="1"/>
            <a:r>
              <a:rPr lang="fr-CA" sz="1200" kern="1200" dirty="0" smtClean="0">
                <a:solidFill>
                  <a:schemeClr val="tx1"/>
                </a:solidFill>
                <a:effectLst/>
                <a:latin typeface="+mn-lt"/>
                <a:ea typeface="+mn-ea"/>
                <a:cs typeface="+mn-cs"/>
              </a:rPr>
              <a:t>4. les hydrofluorocarbures (HFC), </a:t>
            </a:r>
          </a:p>
          <a:p>
            <a:pPr lvl="1"/>
            <a:r>
              <a:rPr lang="fr-CA" sz="1200" kern="1200" dirty="0" smtClean="0">
                <a:solidFill>
                  <a:schemeClr val="tx1"/>
                </a:solidFill>
                <a:effectLst/>
                <a:latin typeface="+mn-lt"/>
                <a:ea typeface="+mn-ea"/>
                <a:cs typeface="+mn-cs"/>
              </a:rPr>
              <a:t>5. les hydrocarbures </a:t>
            </a:r>
            <a:r>
              <a:rPr lang="fr-CA" sz="1200" kern="1200" dirty="0" err="1" smtClean="0">
                <a:solidFill>
                  <a:schemeClr val="tx1"/>
                </a:solidFill>
                <a:effectLst/>
                <a:latin typeface="+mn-lt"/>
                <a:ea typeface="+mn-ea"/>
                <a:cs typeface="+mn-cs"/>
              </a:rPr>
              <a:t>perfluorés</a:t>
            </a:r>
            <a:r>
              <a:rPr lang="fr-CA" sz="1200" kern="1200" dirty="0" smtClean="0">
                <a:solidFill>
                  <a:schemeClr val="tx1"/>
                </a:solidFill>
                <a:effectLst/>
                <a:latin typeface="+mn-lt"/>
                <a:ea typeface="+mn-ea"/>
                <a:cs typeface="+mn-cs"/>
              </a:rPr>
              <a:t> (PFC) </a:t>
            </a:r>
          </a:p>
          <a:p>
            <a:pPr lvl="1"/>
            <a:r>
              <a:rPr lang="fr-CA" sz="1200" kern="1200" dirty="0" smtClean="0">
                <a:solidFill>
                  <a:schemeClr val="tx1"/>
                </a:solidFill>
                <a:effectLst/>
                <a:latin typeface="+mn-lt"/>
                <a:ea typeface="+mn-ea"/>
                <a:cs typeface="+mn-cs"/>
              </a:rPr>
              <a:t>6. Et l'hexafluorure de soufre (SF</a:t>
            </a:r>
            <a:r>
              <a:rPr lang="fr-CA" sz="1200" kern="1200" baseline="-25000" dirty="0" smtClean="0">
                <a:solidFill>
                  <a:schemeClr val="tx1"/>
                </a:solidFill>
                <a:effectLst/>
                <a:latin typeface="+mn-lt"/>
                <a:ea typeface="+mn-ea"/>
                <a:cs typeface="+mn-cs"/>
              </a:rPr>
              <a:t>6</a:t>
            </a:r>
            <a:r>
              <a:rPr lang="fr-CA" sz="1200" kern="1200" dirty="0" smtClean="0">
                <a:solidFill>
                  <a:schemeClr val="tx1"/>
                </a:solidFill>
                <a:effectLst/>
                <a:latin typeface="+mn-lt"/>
                <a:ea typeface="+mn-ea"/>
                <a:cs typeface="+mn-cs"/>
              </a:rPr>
              <a:t>)</a:t>
            </a:r>
          </a:p>
          <a:p>
            <a:pPr lvl="1"/>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Citation du rapport du GIEC 2007: (en jaune sous l’encadré)</a:t>
            </a:r>
          </a:p>
          <a:p>
            <a:r>
              <a:rPr lang="fr-CA" sz="1200" kern="1200" dirty="0" smtClean="0">
                <a:solidFill>
                  <a:schemeClr val="tx1"/>
                </a:solidFill>
                <a:effectLst/>
                <a:latin typeface="+mn-lt"/>
                <a:ea typeface="+mn-ea"/>
                <a:cs typeface="+mn-cs"/>
              </a:rPr>
              <a:t>Il est intéressant de constater que les scientifiques du GIEC ont eu ce souci d’attribuer un degré de confiance à leurs conclusions par une probabilité. Ils ont associé certaines expressions à des niveaux de confiance en chiffre.   Nous reviendrons plus tard sur cet aspect. Ce qui est important de comprendre, c’est que l’expression « très probablement » est associée à un niveau de confiance supérieur à 90 %. Donc on reconnait avec un très haut taux de confiance que le réchauffement a pour cause les émissions de GES dues aux activités humaines. </a:t>
            </a:r>
            <a:endParaRPr lang="fr-CA" baseline="0" dirty="0" smtClean="0">
              <a:effectLst/>
            </a:endParaRPr>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4</a:t>
            </a:fld>
            <a:endParaRPr lang="fr-CA"/>
          </a:p>
        </p:txBody>
      </p:sp>
    </p:spTree>
    <p:extLst>
      <p:ext uri="{BB962C8B-B14F-4D97-AF65-F5344CB8AC3E}">
        <p14:creationId xmlns:p14="http://schemas.microsoft.com/office/powerpoint/2010/main" val="36585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L’effet de serre en une image…</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C’est un effet avec lequel plusieurs sont familiers. Il suffit d’entrer dans un autobus ou une voiture exposée au soleil et dont les vitres sont closes, pour ressentir que la température augmente très rapidement, et que l’air s’y est réchauffé significativement. C’est un effet apprécié en hiver, mais plutôt désagréable et inconfortable lors de chaudes journées d’été.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La lumière directe du soleil « réchauffe » les molécules d’air puis les surfaces à l’intérieur de la serre directement exposées. Ces surfaces se réchauffent et émettent dans l’infrarouge; un rayonnement qui réchauffe davantage l’air contenu entre les parois. De plus, ces parois permettent difficilement au rayonnement de s’échapper, amplifiant le réchauffement à l’intérieur.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Les gaz à effet de serre agissent un peu comme ces parois de la serre qui retiennent plus de rayons infrarouges près de la surface de la Terre. Les masses d’air sont en moyenne </a:t>
            </a:r>
            <a:r>
              <a:rPr lang="fr-CA" sz="1200" kern="1200" smtClean="0">
                <a:solidFill>
                  <a:schemeClr val="tx1"/>
                </a:solidFill>
                <a:effectLst/>
                <a:latin typeface="+mn-lt"/>
                <a:ea typeface="+mn-ea"/>
                <a:cs typeface="+mn-cs"/>
              </a:rPr>
              <a:t>plus chaudes </a:t>
            </a:r>
            <a:r>
              <a:rPr lang="fr-CA" sz="1200" kern="1200" dirty="0" smtClean="0">
                <a:solidFill>
                  <a:schemeClr val="tx1"/>
                </a:solidFill>
                <a:effectLst/>
                <a:latin typeface="+mn-lt"/>
                <a:ea typeface="+mn-ea"/>
                <a:cs typeface="+mn-cs"/>
              </a:rPr>
              <a:t>qu’ailleurs. </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5</a:t>
            </a:fld>
            <a:endParaRPr lang="fr-CA"/>
          </a:p>
        </p:txBody>
      </p:sp>
    </p:spTree>
    <p:extLst>
      <p:ext uri="{BB962C8B-B14F-4D97-AF65-F5344CB8AC3E}">
        <p14:creationId xmlns:p14="http://schemas.microsoft.com/office/powerpoint/2010/main" val="3345241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fr-CA" sz="1200" kern="1200" dirty="0" smtClean="0">
                <a:solidFill>
                  <a:schemeClr val="tx1"/>
                </a:solidFill>
                <a:effectLst/>
                <a:latin typeface="+mn-lt"/>
                <a:ea typeface="+mn-ea"/>
                <a:cs typeface="+mn-cs"/>
              </a:rPr>
              <a:t>Les scientifiques parlent souvent de « bilan radiatif » (forçage radiatif)</a:t>
            </a:r>
          </a:p>
          <a:p>
            <a:r>
              <a:rPr lang="fr-CA" sz="1200" kern="1200" dirty="0" smtClean="0">
                <a:solidFill>
                  <a:schemeClr val="tx1"/>
                </a:solidFill>
                <a:effectLst/>
                <a:latin typeface="+mn-lt"/>
                <a:ea typeface="+mn-ea"/>
                <a:cs typeface="+mn-cs"/>
              </a:rPr>
              <a:t>Pourquoi « radiatif »? Ici on fait référence au fait que l’énergie qui nous provient du soleil est sous forme de radiations, ou ondes électromagnétiques. Ex. lumière visible et infrarouge.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Pourquoi un « bilan » ? On s’intéresse à faire un inventaire de l’énergie qui entre dans le système terrestre et qui en ressort, pour mieux connaître ce qui reste.  </a:t>
            </a:r>
          </a:p>
          <a:p>
            <a:r>
              <a:rPr lang="fr-CA" sz="1200" kern="1200" dirty="0" smtClean="0">
                <a:solidFill>
                  <a:schemeClr val="tx1"/>
                </a:solidFill>
                <a:effectLst/>
                <a:latin typeface="+mn-lt"/>
                <a:ea typeface="+mn-ea"/>
                <a:cs typeface="+mn-cs"/>
              </a:rPr>
              <a:t>Le bilan s’établit d’abord à partir de ce que le soleil fournit (rayonnement solaire), de ce qui est réfléchi vers l’atmosphère par les nuages, par la nature des surfaces terrestre (forêts, routes, glace, etc.), et de ce qui parvient à la terre. Ce qui parvient à la terre est absorbé par la surface et la réchauffe. La surface terrestre qui s’échauffe émet un rayonnement infrarouge vers l’atmosphère. Une partie traversera l’atmosphère et s’échappera, mais une partie de ce rayonnement sera absorbé par les GES puis réémis vers la terre pour réchauffer davantage les masses d’air et les surfaces sous-jacentes.</a:t>
            </a:r>
          </a:p>
          <a:p>
            <a:r>
              <a:rPr lang="fr-CA" sz="1200" kern="1200" dirty="0" smtClean="0">
                <a:solidFill>
                  <a:schemeClr val="tx1"/>
                </a:solidFill>
                <a:effectLst/>
                <a:latin typeface="+mn-lt"/>
                <a:ea typeface="+mn-ea"/>
                <a:cs typeface="+mn-cs"/>
              </a:rPr>
              <a:t>Les gaz à effet de serre retournent donc vers la terre une partie du rayonnement infrarouge qui autrement s’échapperait de l’atmosphère. C’est un mécanisme naturel de la terre pour le contrôle de ses températures. </a:t>
            </a:r>
          </a:p>
          <a:p>
            <a:r>
              <a:rPr lang="fr-CA" sz="1200" kern="1200" dirty="0" smtClean="0">
                <a:solidFill>
                  <a:schemeClr val="tx1"/>
                </a:solidFill>
                <a:effectLst/>
                <a:latin typeface="+mn-lt"/>
                <a:ea typeface="+mn-ea"/>
                <a:cs typeface="+mn-cs"/>
              </a:rPr>
              <a:t>Ainsi, bien que les gaz à effet de serre soient présents en petite quantité, ils sont très importants.</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 Et durant les milliards d’années dans l’histoire de la Terre, leur concentration a varié jusqu’à un certain point.</a:t>
            </a:r>
          </a:p>
          <a:p>
            <a:r>
              <a:rPr lang="fr-CA" sz="1200" kern="1200" dirty="0" smtClean="0">
                <a:solidFill>
                  <a:schemeClr val="tx1"/>
                </a:solidFill>
                <a:effectLst/>
                <a:latin typeface="+mn-lt"/>
                <a:ea typeface="+mn-ea"/>
                <a:cs typeface="+mn-cs"/>
              </a:rPr>
              <a:t>Toutefois, les activités humaines font augmenter le taux de gaz à effet de serre dans l'atmosphère, le retour est plus important qu’auparavant et le bilan radiatif est modifié.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Note: les gaz à effet de serre sont mélangés dans toute l'atmosphère. Par souci de simplicité, ils sont représentés ici en une couche.</a:t>
            </a:r>
            <a:endParaRPr lang="fr-CA" dirty="0" smtClean="0"/>
          </a:p>
        </p:txBody>
      </p:sp>
      <p:sp>
        <p:nvSpPr>
          <p:cNvPr id="4" name="Espace réservé du numéro de diapositive 3"/>
          <p:cNvSpPr>
            <a:spLocks noGrp="1"/>
          </p:cNvSpPr>
          <p:nvPr>
            <p:ph type="sldNum" sz="quarter" idx="5"/>
          </p:nvPr>
        </p:nvSpPr>
        <p:spPr/>
        <p:txBody>
          <a:bodyPr/>
          <a:lstStyle/>
          <a:p>
            <a:pPr>
              <a:defRPr/>
            </a:pPr>
            <a:fld id="{9E60178A-B44C-4A50-9584-9332AFA203B0}" type="slidenum">
              <a:rPr lang="fr-CA" smtClean="0"/>
              <a:pPr>
                <a:defRPr/>
              </a:pPr>
              <a:t>6</a:t>
            </a:fld>
            <a:endParaRPr lang="fr-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Cette diapositive vise à faire prendre conscience de la nature du « couvert terrestre » dans le bilan radiatif. </a:t>
            </a:r>
          </a:p>
          <a:p>
            <a:r>
              <a:rPr lang="fr-CA" sz="1200" kern="1200" dirty="0" smtClean="0">
                <a:solidFill>
                  <a:schemeClr val="tx1"/>
                </a:solidFill>
                <a:effectLst/>
                <a:latin typeface="+mn-lt"/>
                <a:ea typeface="+mn-ea"/>
                <a:cs typeface="+mn-cs"/>
              </a:rPr>
              <a:t>Ici la notion d’albédo est importante; l’albédo souvent exprimé en %, et indique la capacité d’une surface à réfléchir la lumière. Taux de réflexion. </a:t>
            </a:r>
          </a:p>
          <a:p>
            <a:r>
              <a:rPr lang="fr-CA" sz="1200" kern="1200" dirty="0" smtClean="0">
                <a:solidFill>
                  <a:schemeClr val="tx1"/>
                </a:solidFill>
                <a:effectLst/>
                <a:latin typeface="+mn-lt"/>
                <a:ea typeface="+mn-ea"/>
                <a:cs typeface="+mn-cs"/>
              </a:rPr>
              <a:t>On comprend que les surfaces enneigées ou glacées, les nuages ont des albédos relativement élevés. Celles-ci renvoient la lumière du soleil vers l’atmosphère et contribuent au « refroidissement » du système terrestre. Ceci est également vrai pour les aérosols (fines particules) émis par les industries, ou les volcans. Les particules réfléchissent la lumière vers l’atmosphère. </a:t>
            </a:r>
          </a:p>
          <a:p>
            <a:r>
              <a:rPr lang="fr-CA" sz="1200" kern="1200" dirty="0" smtClean="0">
                <a:solidFill>
                  <a:schemeClr val="tx1"/>
                </a:solidFill>
                <a:effectLst/>
                <a:latin typeface="+mn-lt"/>
                <a:ea typeface="+mn-ea"/>
                <a:cs typeface="+mn-cs"/>
              </a:rPr>
              <a:t>Par contre, d’autres surfaces ont un albédo bien inférieur: surfaces des océans, déserts, sols nus, etc. Celles-ci absorbent l’énergie lumineuse et contribuent au réchauffement.  </a:t>
            </a: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Petit exemple.</a:t>
            </a:r>
          </a:p>
          <a:p>
            <a:r>
              <a:rPr lang="fr-CA" sz="1200" kern="1200" dirty="0" smtClean="0">
                <a:solidFill>
                  <a:schemeClr val="tx1"/>
                </a:solidFill>
                <a:effectLst/>
                <a:latin typeface="+mn-lt"/>
                <a:ea typeface="+mn-ea"/>
                <a:cs typeface="+mn-cs"/>
              </a:rPr>
              <a:t>Il suffit de marcher sur une surface asphaltée en plein soleil l’été pour sentir la chaleur provenant de celle-ci. </a:t>
            </a:r>
            <a:endParaRPr lang="fr-CA" sz="1200" b="0" dirty="0" smtClean="0">
              <a:solidFill>
                <a:schemeClr val="bg2"/>
              </a:solidFill>
              <a:latin typeface="Comic Sans MS" pitchFamily="66" charset="0"/>
            </a:endParaRPr>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7</a:t>
            </a:fld>
            <a:endParaRPr lang="fr-CA"/>
          </a:p>
        </p:txBody>
      </p:sp>
    </p:spTree>
    <p:extLst>
      <p:ext uri="{BB962C8B-B14F-4D97-AF65-F5344CB8AC3E}">
        <p14:creationId xmlns:p14="http://schemas.microsoft.com/office/powerpoint/2010/main" val="19132935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Un certain nombre de facteurs dits naturels peuvent intervenir dans le bilan radiatif terrestre: </a:t>
            </a:r>
          </a:p>
          <a:p>
            <a:pPr lvl="0"/>
            <a:r>
              <a:rPr lang="fr-CA" sz="1200" b="1" kern="1200" dirty="0" smtClean="0">
                <a:solidFill>
                  <a:schemeClr val="tx1"/>
                </a:solidFill>
                <a:effectLst/>
                <a:latin typeface="+mn-lt"/>
                <a:ea typeface="+mn-ea"/>
                <a:cs typeface="+mn-cs"/>
              </a:rPr>
              <a:t>1. Soleil</a:t>
            </a:r>
            <a:r>
              <a:rPr lang="fr-CA" sz="1200" kern="1200" dirty="0" smtClean="0">
                <a:solidFill>
                  <a:schemeClr val="tx1"/>
                </a:solidFill>
                <a:effectLst/>
                <a:latin typeface="+mn-lt"/>
                <a:ea typeface="+mn-ea"/>
                <a:cs typeface="+mn-cs"/>
              </a:rPr>
              <a:t>: La quantité d'énergie que nous recevons du soleil varie. Mais, aucune des variations solaires ne peut expliquer les changements de température très rapides qui se sont produits dans les derniers 150 ans.</a:t>
            </a:r>
          </a:p>
          <a:p>
            <a:r>
              <a:rPr lang="fr-CA" sz="1200" b="1" kern="12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L'</a:t>
            </a:r>
            <a:r>
              <a:rPr lang="fr-FR" sz="1200" b="1" kern="1200" dirty="0" smtClean="0">
                <a:solidFill>
                  <a:schemeClr val="tx1"/>
                </a:solidFill>
                <a:effectLst/>
                <a:latin typeface="+mn-lt"/>
                <a:ea typeface="+mn-ea"/>
                <a:cs typeface="+mn-cs"/>
              </a:rPr>
              <a:t>inclinaison (ou obliquité) de l'axe</a:t>
            </a:r>
            <a:r>
              <a:rPr lang="fr-FR" sz="1200" kern="1200" dirty="0" smtClean="0">
                <a:solidFill>
                  <a:schemeClr val="tx1"/>
                </a:solidFill>
                <a:effectLst/>
                <a:latin typeface="+mn-lt"/>
                <a:ea typeface="+mn-ea"/>
                <a:cs typeface="+mn-cs"/>
              </a:rPr>
              <a:t> de rotation de la Terre</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3. La précession</a:t>
            </a:r>
            <a:r>
              <a:rPr lang="fr-CA" sz="1200" kern="1200" dirty="0" smtClean="0">
                <a:solidFill>
                  <a:schemeClr val="tx1"/>
                </a:solidFill>
                <a:effectLst/>
                <a:latin typeface="+mn-lt"/>
                <a:ea typeface="+mn-ea"/>
                <a:cs typeface="+mn-cs"/>
              </a:rPr>
              <a:t> de l’axe de rotation.</a:t>
            </a:r>
          </a:p>
          <a:p>
            <a:r>
              <a:rPr lang="fr-CA" sz="1200" b="1" kern="1200" dirty="0" smtClean="0">
                <a:solidFill>
                  <a:schemeClr val="tx1"/>
                </a:solidFill>
                <a:effectLst/>
                <a:latin typeface="+mn-lt"/>
                <a:ea typeface="+mn-ea"/>
                <a:cs typeface="+mn-cs"/>
              </a:rPr>
              <a:t>4. L’excentricité de l'orbite </a:t>
            </a:r>
            <a:r>
              <a:rPr lang="fr-CA" sz="1200" kern="1200" dirty="0" smtClean="0">
                <a:solidFill>
                  <a:schemeClr val="tx1"/>
                </a:solidFill>
                <a:effectLst/>
                <a:latin typeface="+mn-lt"/>
                <a:ea typeface="+mn-ea"/>
                <a:cs typeface="+mn-cs"/>
              </a:rPr>
              <a:t>de la terre autour du soleil,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Ces facteurs peuvent causer des changements dans le climat, mais ne se font ressentir que sur des milliers et des centaines de milliers d'années.  Alors ils ne peuvent pas non plus expliquer les augmentations rapides de la température de notre planète durant les derniers 150 ans.</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Les éruptions volcaniques causent un refroidissement de la planète, parce qu'elles éjectent de grandes quantités de particules fines, très haut dans l'atmosphère (poussière de cendre) qui réfléchissent les radiations solaires, les empêchant de pénétrer près de la surface de la Terre. Un bon exemple serait l’éruption de mont Pinatubo, aux Philippines, en 1991.  Son éruption a envoyé une si grande quantité de cendre dans la haute atmosphère, qu'elle a bloqué suffisamment de radiation solaire pour réduire la température moyenne de la planète d'un demi-degré durant l'année suivante.</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La majorité des preuves scientifiques indiquent que le réchauffement observé durant les derniers 150 ans est dû aux activités humaines. Il est également attendu que ce réchauffement s’accentue.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Références:</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Soleil: http://www.nasa.gov/missions/solarsystem/Why_We_16.html</a:t>
            </a:r>
          </a:p>
          <a:p>
            <a:r>
              <a:rPr lang="fr-CA" sz="1200" kern="1200" dirty="0" smtClean="0">
                <a:solidFill>
                  <a:schemeClr val="tx1"/>
                </a:solidFill>
                <a:effectLst/>
                <a:latin typeface="+mn-lt"/>
                <a:ea typeface="+mn-ea"/>
                <a:cs typeface="+mn-cs"/>
              </a:rPr>
              <a:t>Photographie de SOHO prise le 25 octobre 2002. </a:t>
            </a:r>
          </a:p>
          <a:p>
            <a:r>
              <a:rPr lang="fr-CA" sz="1200" kern="1200" dirty="0" smtClean="0">
                <a:solidFill>
                  <a:schemeClr val="tx1"/>
                </a:solidFill>
                <a:effectLst/>
                <a:latin typeface="+mn-lt"/>
                <a:ea typeface="+mn-ea"/>
                <a:cs typeface="+mn-cs"/>
              </a:rPr>
              <a:t>Terre NASA: Image de la terre (bandeau): image-308885-galleryV9-earth.jpg</a:t>
            </a:r>
          </a:p>
          <a:p>
            <a:r>
              <a:rPr lang="fr-CA" sz="1200" kern="1200" dirty="0" smtClean="0">
                <a:solidFill>
                  <a:schemeClr val="tx1"/>
                </a:solidFill>
                <a:effectLst/>
                <a:latin typeface="+mn-lt"/>
                <a:ea typeface="+mn-ea"/>
                <a:cs typeface="+mn-cs"/>
              </a:rPr>
              <a:t>http://earthobservatory.nasa.gov/blogs/elegantfigures/</a:t>
            </a:r>
          </a:p>
          <a:p>
            <a:r>
              <a:rPr lang="en-CA" sz="1200" kern="1200" dirty="0" err="1" smtClean="0">
                <a:solidFill>
                  <a:schemeClr val="tx1"/>
                </a:solidFill>
                <a:effectLst/>
                <a:latin typeface="+mn-lt"/>
                <a:ea typeface="+mn-ea"/>
                <a:cs typeface="+mn-cs"/>
              </a:rPr>
              <a:t>Volcan</a:t>
            </a:r>
            <a:r>
              <a:rPr lang="en-CA" sz="1200" kern="1200" dirty="0" smtClean="0">
                <a:solidFill>
                  <a:schemeClr val="tx1"/>
                </a:solidFill>
                <a:effectLst/>
                <a:latin typeface="+mn-lt"/>
                <a:ea typeface="+mn-ea"/>
                <a:cs typeface="+mn-cs"/>
              </a:rPr>
              <a:t> Etna : http://earthobservatory.nasa.gov/IOTD/view.php?id=2923</a:t>
            </a:r>
            <a:endParaRPr lang="fr-CA" sz="1200" kern="1200" dirty="0" smtClean="0">
              <a:solidFill>
                <a:schemeClr val="tx1"/>
              </a:solidFill>
              <a:effectLst/>
              <a:latin typeface="+mn-lt"/>
              <a:ea typeface="+mn-ea"/>
              <a:cs typeface="+mn-cs"/>
            </a:endParaRPr>
          </a:p>
          <a:p>
            <a:pPr lvl="1"/>
            <a:r>
              <a:rPr lang="en-US" sz="1000" kern="1200" dirty="0" smtClean="0">
                <a:solidFill>
                  <a:schemeClr val="tx1"/>
                </a:solidFill>
                <a:effectLst/>
                <a:latin typeface="+mn-lt"/>
                <a:ea typeface="+mn-ea"/>
                <a:cs typeface="+mn-cs"/>
              </a:rPr>
              <a:t>“International Space Station crew members are trained to observe and document dynamic events on the Earth’s surface, such as hurricanes, forest fires, and volcanic eruptions. Their observations provide scientists and the general public a different perspective on these events. Earlier this week, astronauts in the crew of the ISS-5 mission were able to observe Mt. Etna’s spectacular eruption, and photograph the details of the eruption plume as well as smoke from fires triggered by the lava as it flowed down the 11,000-foot mountain. This image is looking obliquely to the southeast over the island of Sicily. A wider view (</a:t>
            </a:r>
            <a:r>
              <a:rPr lang="en-US" sz="1000" u="sng" kern="1200" dirty="0" smtClean="0">
                <a:solidFill>
                  <a:schemeClr val="tx1"/>
                </a:solidFill>
                <a:effectLst/>
                <a:latin typeface="+mn-lt"/>
                <a:ea typeface="+mn-ea"/>
                <a:cs typeface="+mn-cs"/>
                <a:hlinkClick r:id="rId3"/>
              </a:rPr>
              <a:t>ISS005-E-19016</a:t>
            </a:r>
            <a:r>
              <a:rPr lang="en-US" sz="1000" kern="1200" dirty="0" smtClean="0">
                <a:solidFill>
                  <a:schemeClr val="tx1"/>
                </a:solidFill>
                <a:effectLst/>
                <a:latin typeface="+mn-lt"/>
                <a:ea typeface="+mn-ea"/>
                <a:cs typeface="+mn-cs"/>
              </a:rPr>
              <a:t>) shows the ash plume curving out toward the horizon, caught first by low-level winds blowing to the southeast, and to the south toward Africa at higher altitudes. </a:t>
            </a:r>
            <a:r>
              <a:rPr lang="en-US" sz="1000" kern="1200" dirty="0" err="1" smtClean="0">
                <a:solidFill>
                  <a:schemeClr val="tx1"/>
                </a:solidFill>
                <a:effectLst/>
                <a:latin typeface="+mn-lt"/>
                <a:ea typeface="+mn-ea"/>
                <a:cs typeface="+mn-cs"/>
              </a:rPr>
              <a:t>Ashfall</a:t>
            </a:r>
            <a:r>
              <a:rPr lang="en-US" sz="1000" kern="1200" dirty="0" smtClean="0">
                <a:solidFill>
                  <a:schemeClr val="tx1"/>
                </a:solidFill>
                <a:effectLst/>
                <a:latin typeface="+mn-lt"/>
                <a:ea typeface="+mn-ea"/>
                <a:cs typeface="+mn-cs"/>
              </a:rPr>
              <a:t> was reported in Libya, more than 350 miles away. The lighter-colored plumes downslope and north of the summit (see detailed view, </a:t>
            </a:r>
            <a:r>
              <a:rPr lang="en-US" sz="1000" u="sng" kern="1200" dirty="0" smtClean="0">
                <a:solidFill>
                  <a:schemeClr val="tx1"/>
                </a:solidFill>
                <a:effectLst/>
                <a:latin typeface="+mn-lt"/>
                <a:ea typeface="+mn-ea"/>
                <a:cs typeface="+mn-cs"/>
                <a:hlinkClick r:id="rId4"/>
              </a:rPr>
              <a:t>ISS005-E-19024</a:t>
            </a:r>
            <a:r>
              <a:rPr lang="en-US" sz="1000" kern="1200" dirty="0" smtClean="0">
                <a:solidFill>
                  <a:schemeClr val="tx1"/>
                </a:solidFill>
                <a:effectLst/>
                <a:latin typeface="+mn-lt"/>
                <a:ea typeface="+mn-ea"/>
                <a:cs typeface="+mn-cs"/>
              </a:rPr>
              <a:t>) are produced by gas emissions from a line of vents on the mountain’s north flank. The detailed image provides a three-dimensional profile of the eruption plume.”</a:t>
            </a:r>
            <a:endParaRPr lang="fr-CA" sz="1000"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8</a:t>
            </a:fld>
            <a:endParaRPr lang="fr-CA"/>
          </a:p>
        </p:txBody>
      </p:sp>
    </p:spTree>
    <p:extLst>
      <p:ext uri="{BB962C8B-B14F-4D97-AF65-F5344CB8AC3E}">
        <p14:creationId xmlns:p14="http://schemas.microsoft.com/office/powerpoint/2010/main" val="2432347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Comment fait-on pour connaître le climat passé de notre planète? La paléoclimatologie est la science qui s’intéresse aux climats passés et aux méthodes de collecte de données indirectes. Et ces données indirectes nous montrent aujourd’hui que le climat sur terre n’a pas toujours été constant. </a:t>
            </a:r>
          </a:p>
          <a:p>
            <a:r>
              <a:rPr lang="fr-CA" sz="1200" kern="1200" dirty="0" smtClean="0">
                <a:solidFill>
                  <a:schemeClr val="tx1"/>
                </a:solidFill>
                <a:effectLst/>
                <a:latin typeface="+mn-lt"/>
                <a:ea typeface="+mn-ea"/>
                <a:cs typeface="+mn-cs"/>
              </a:rPr>
              <a:t>Nous avons toutes ces informations grâce à une grande quantité de données scientifiques recueillies depuis 850 000 ans provenant des carottes de glace, de sols (sédiments, pollens, etc.), de sédiments de fonds marins, de l’analyse des couches de croissance des coraux, d’échantillons de roches de partout sur le globe, etc. </a:t>
            </a:r>
          </a:p>
          <a:p>
            <a:r>
              <a:rPr lang="fr-CA" sz="1200" kern="1200" dirty="0" smtClean="0">
                <a:solidFill>
                  <a:schemeClr val="tx1"/>
                </a:solidFill>
                <a:effectLst/>
                <a:latin typeface="+mn-lt"/>
                <a:ea typeface="+mn-ea"/>
                <a:cs typeface="+mn-cs"/>
              </a:rPr>
              <a:t>Bref, toutes ces données permettent de peindre le portrait de l’histoire du climat de notre planète.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La </a:t>
            </a:r>
            <a:r>
              <a:rPr lang="fr-CA" sz="1200" b="1" kern="1200" dirty="0" err="1" smtClean="0">
                <a:solidFill>
                  <a:schemeClr val="tx1"/>
                </a:solidFill>
                <a:effectLst/>
                <a:latin typeface="+mn-lt"/>
                <a:ea typeface="+mn-ea"/>
                <a:cs typeface="+mn-cs"/>
              </a:rPr>
              <a:t>paléopalynologie</a:t>
            </a:r>
            <a:r>
              <a:rPr lang="fr-CA" sz="1200" kern="1200" dirty="0" smtClean="0">
                <a:solidFill>
                  <a:schemeClr val="tx1"/>
                </a:solidFill>
                <a:effectLst/>
                <a:latin typeface="+mn-lt"/>
                <a:ea typeface="+mn-ea"/>
                <a:cs typeface="+mn-cs"/>
              </a:rPr>
              <a:t> est une autre façon d’étudier l’évolution du climat d’une région. Au fil du temps, les couches sédimentaires se sont accumulées, capturant le pollen des différentes espèces de végétation présentes. Étudier ce pollen à partir de carottes sédimentaires permet donc d’identifier les espèces végétales présentes et leur abondance relative à différentes époques, et par conséquent tracer l’évolution des climats passés.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L’histoire de la température: les derniers 100 millions d’années.</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y a 100 millions d’années, quand les dinosaures étaient maîtres sur Terre, le climat de la planète était beaucoup plus chaud. En fait, il n’y avait aucune glace sur le globe, pas même aux pôles. Ce graphique indique que la température moyenne de la surface était de 8 °C plus chaud qu’elle ne l’est maintenant. </a:t>
            </a:r>
            <a:r>
              <a:rPr lang="fr-CA" sz="1200" i="1" kern="1200" dirty="0" smtClean="0">
                <a:solidFill>
                  <a:schemeClr val="tx1"/>
                </a:solidFill>
                <a:effectLst/>
                <a:latin typeface="+mn-lt"/>
                <a:ea typeface="+mn-ea"/>
                <a:cs typeface="+mn-cs"/>
              </a:rPr>
              <a:t>(environ 15 °C)</a:t>
            </a:r>
            <a:r>
              <a:rPr lang="fr-CA" sz="1200" kern="1200" dirty="0" smtClean="0">
                <a:solidFill>
                  <a:schemeClr val="tx1"/>
                </a:solidFill>
                <a:effectLst/>
                <a:latin typeface="+mn-lt"/>
                <a:ea typeface="+mn-ea"/>
                <a:cs typeface="+mn-cs"/>
              </a:rPr>
              <a:t>  C’est très chaud. Mais au courant des millions d’années, le climat de la Terre s’est tranquillement refroidi, et certains croient que cela a conduit à l’extinction des dinosaures.  Le climat de notre planète a toujours changé, des périodes chaudes aux périodes froides.</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L’histoire de la température : le dernier million d’années.</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Durant le dernier million d’années, on peut voir que le climat de la Terre était plus variable.  Ici, on peut voir que la température moyenne terrestre fluctue d’environ 3 °C, 5 ou 6 fois.</a:t>
            </a:r>
          </a:p>
          <a:p>
            <a:r>
              <a:rPr lang="fr-CA" sz="1200" kern="1200" dirty="0" smtClean="0">
                <a:solidFill>
                  <a:schemeClr val="tx1"/>
                </a:solidFill>
                <a:effectLst/>
                <a:latin typeface="+mn-lt"/>
                <a:ea typeface="+mn-ea"/>
                <a:cs typeface="+mn-cs"/>
              </a:rPr>
              <a:t>Lorsque la quantité de gaz à effet de serre et la température ont diminué, il y a eu une ère glaciaire. </a:t>
            </a:r>
          </a:p>
          <a:p>
            <a:r>
              <a:rPr lang="fr-CA" sz="1200" kern="1200" dirty="0" smtClean="0">
                <a:solidFill>
                  <a:schemeClr val="tx1"/>
                </a:solidFill>
                <a:effectLst/>
                <a:latin typeface="+mn-lt"/>
                <a:ea typeface="+mn-ea"/>
                <a:cs typeface="+mn-cs"/>
              </a:rPr>
              <a:t>Or depuis 850 milliers d’années, la quantité de gaz à effet de serre a été relativement stable.</a:t>
            </a:r>
          </a:p>
          <a:p>
            <a:r>
              <a:rPr lang="fr-CA" sz="1200" b="1"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On connaît ces informations grâce aux carottes de glaces forées des anciens glaciers. Ces glaces contiennent des bulles d’air attrapées de l’atmosphère des autres époques. On est capable d’analyser ces bulles d’air, d’en connaître la composition et la proportion de gaz à effet de serre,  et d’en déduire le climat passé. </a:t>
            </a:r>
          </a:p>
          <a:p>
            <a:r>
              <a:rPr lang="fr-CA" sz="1200" kern="1200" dirty="0" smtClean="0">
                <a:solidFill>
                  <a:schemeClr val="tx1"/>
                </a:solidFill>
                <a:effectLst/>
                <a:latin typeface="+mn-lt"/>
                <a:ea typeface="+mn-ea"/>
                <a:cs typeface="+mn-cs"/>
              </a:rPr>
              <a:t>La dernière ère de glaciation s’est terminée il n’y a pas si longtemps, environ 10 à 13 mille ans.  </a:t>
            </a:r>
          </a:p>
          <a:p>
            <a:r>
              <a:rPr lang="fr-CA" sz="1200" kern="1200" dirty="0" smtClean="0">
                <a:solidFill>
                  <a:schemeClr val="tx1"/>
                </a:solidFill>
                <a:effectLst/>
                <a:latin typeface="+mn-lt"/>
                <a:ea typeface="+mn-ea"/>
                <a:cs typeface="+mn-cs"/>
              </a:rPr>
              <a:t>Alors clairement, le climat de la planète est très vulnérable à de faibles variations dans la quantité de gaz à effet de serre dans l’atmosphère.</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9</a:t>
            </a:fld>
            <a:endParaRPr lang="fr-CA"/>
          </a:p>
        </p:txBody>
      </p:sp>
    </p:spTree>
    <p:extLst>
      <p:ext uri="{BB962C8B-B14F-4D97-AF65-F5344CB8AC3E}">
        <p14:creationId xmlns:p14="http://schemas.microsoft.com/office/powerpoint/2010/main" val="6923421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À partir des carottes de glace de l’Antarctique, les scientifiques sont capables d’extraire la quantité de GES des bulles d’air- échantillon captée de la composition de l’atmosphère passée - et de déterminer le climat d’une période spécifique.</a:t>
            </a:r>
          </a:p>
          <a:p>
            <a:r>
              <a:rPr lang="fr-CA" sz="1200" kern="1200" dirty="0" smtClean="0">
                <a:solidFill>
                  <a:schemeClr val="tx1"/>
                </a:solidFill>
                <a:effectLst/>
                <a:latin typeface="+mn-lt"/>
                <a:ea typeface="+mn-ea"/>
                <a:cs typeface="+mn-cs"/>
              </a:rPr>
              <a:t>Variation de la température à la surface de la Terre durant les 400 000 dernières années.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Deux aspects:</a:t>
            </a:r>
          </a:p>
          <a:p>
            <a:r>
              <a:rPr lang="fr-CA" sz="1200" kern="1200" dirty="0" smtClean="0">
                <a:solidFill>
                  <a:schemeClr val="tx1"/>
                </a:solidFill>
                <a:effectLst/>
                <a:latin typeface="+mn-lt"/>
                <a:ea typeface="+mn-ea"/>
                <a:cs typeface="+mn-cs"/>
              </a:rPr>
              <a:t>- La température a été relativement stable durant les derniers 10 000 ans. </a:t>
            </a:r>
          </a:p>
          <a:p>
            <a:r>
              <a:rPr lang="fr-CA" sz="1200" kern="1200" dirty="0" smtClean="0">
                <a:solidFill>
                  <a:schemeClr val="tx1"/>
                </a:solidFill>
                <a:effectLst/>
                <a:latin typeface="+mn-lt"/>
                <a:ea typeface="+mn-ea"/>
                <a:cs typeface="+mn-cs"/>
              </a:rPr>
              <a:t>- Les informations présentées sur ce graphique indiquent une forte corrélation entre le taux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de l’atmosphère et la température.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Les variations de température observées s’expliqueraient en partie par la variation périodique du rayonnement solaire lui-même, mais également par la variation de la contribution du rayonnement solaire au bilan radiatif qui est fonction de l’excentricité de l’orbite terrestre, de l’inclinaison de l’axe de rotation terrestre et de sa précession. La périodicité résultante serait l’effet combiné des différentes périodicités de ces quatre facteurs. (Référence : « cycles de </a:t>
            </a:r>
            <a:r>
              <a:rPr lang="fr-CA" sz="1200" kern="1200" dirty="0" err="1" smtClean="0">
                <a:solidFill>
                  <a:schemeClr val="tx1"/>
                </a:solidFill>
                <a:effectLst/>
                <a:latin typeface="+mn-lt"/>
                <a:ea typeface="+mn-ea"/>
                <a:cs typeface="+mn-cs"/>
              </a:rPr>
              <a:t>Milankovitch</a:t>
            </a:r>
            <a:r>
              <a:rPr lang="fr-CA" sz="1200" kern="1200" dirty="0" smtClean="0">
                <a:solidFill>
                  <a:schemeClr val="tx1"/>
                </a:solidFill>
                <a:effectLst/>
                <a:latin typeface="+mn-lt"/>
                <a:ea typeface="+mn-ea"/>
                <a:cs typeface="+mn-cs"/>
              </a:rPr>
              <a:t> ») </a:t>
            </a:r>
            <a:endParaRPr lang="en-US" dirty="0" smtClean="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10</a:t>
            </a:fld>
            <a:endParaRPr lang="fr-CA"/>
          </a:p>
        </p:txBody>
      </p:sp>
    </p:spTree>
    <p:extLst>
      <p:ext uri="{BB962C8B-B14F-4D97-AF65-F5344CB8AC3E}">
        <p14:creationId xmlns:p14="http://schemas.microsoft.com/office/powerpoint/2010/main" val="3585176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Examinons le dernier millénaire, la tendance actuelle et les projections de températures. </a:t>
            </a:r>
          </a:p>
          <a:p>
            <a:r>
              <a:rPr lang="fr-CA" sz="1200" b="1" kern="1200" dirty="0" smtClean="0">
                <a:solidFill>
                  <a:schemeClr val="tx1"/>
                </a:solidFill>
                <a:effectLst/>
                <a:latin typeface="+mn-lt"/>
                <a:ea typeface="+mn-ea"/>
                <a:cs typeface="+mn-cs"/>
              </a:rPr>
              <a:t>1000-1860</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 qu’on observe c’est que la température fut incroyablement stable durant cette période, variant de moins d’un demi-degré Celsius.  Ceci est également vrai pour les concentrations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a:t>
            </a:r>
          </a:p>
          <a:p>
            <a:r>
              <a:rPr lang="fr-CA" sz="1200" b="1" kern="1200" dirty="0" smtClean="0">
                <a:solidFill>
                  <a:schemeClr val="tx1"/>
                </a:solidFill>
                <a:effectLst/>
                <a:latin typeface="+mn-lt"/>
                <a:ea typeface="+mn-ea"/>
                <a:cs typeface="+mn-cs"/>
              </a:rPr>
              <a:t>1860-2000 – Le dernier 150 ans</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Regardons maintenant plus près, soit les derniers 150 ans. Durant cette période, la température moyenne de la planète Terre a augmenté de presque un degré Celsius. Ce qui est très rapide par rapport à ce que montre l’histoire. </a:t>
            </a:r>
          </a:p>
          <a:p>
            <a:r>
              <a:rPr lang="fr-CA" sz="1200" kern="1200" dirty="0" smtClean="0">
                <a:solidFill>
                  <a:schemeClr val="tx1"/>
                </a:solidFill>
                <a:effectLst/>
                <a:latin typeface="+mn-lt"/>
                <a:ea typeface="+mn-ea"/>
                <a:cs typeface="+mn-cs"/>
              </a:rPr>
              <a:t>La comparaison des deux graphiques montre que la quantité de CO</a:t>
            </a:r>
            <a:r>
              <a:rPr lang="fr-CA" sz="1200" kern="1200" baseline="-25000" dirty="0" smtClean="0">
                <a:solidFill>
                  <a:schemeClr val="tx1"/>
                </a:solidFill>
                <a:effectLst/>
                <a:latin typeface="+mn-lt"/>
                <a:ea typeface="+mn-ea"/>
                <a:cs typeface="+mn-cs"/>
              </a:rPr>
              <a:t>2 </a:t>
            </a:r>
            <a:r>
              <a:rPr lang="fr-CA" sz="1200" kern="1200" dirty="0" smtClean="0">
                <a:solidFill>
                  <a:schemeClr val="tx1"/>
                </a:solidFill>
                <a:effectLst/>
                <a:latin typeface="+mn-lt"/>
                <a:ea typeface="+mn-ea"/>
                <a:cs typeface="+mn-cs"/>
              </a:rPr>
              <a:t>en ppm</a:t>
            </a:r>
            <a:r>
              <a:rPr lang="fr-CA" sz="1200" kern="1200" baseline="-25000" dirty="0" smtClean="0">
                <a:solidFill>
                  <a:schemeClr val="tx1"/>
                </a:solidFill>
                <a:effectLst/>
                <a:latin typeface="+mn-lt"/>
                <a:ea typeface="+mn-ea"/>
                <a:cs typeface="+mn-cs"/>
              </a:rPr>
              <a:t>,</a:t>
            </a:r>
            <a:r>
              <a:rPr lang="fr-CA" sz="1200" kern="1200" dirty="0" smtClean="0">
                <a:solidFill>
                  <a:schemeClr val="tx1"/>
                </a:solidFill>
                <a:effectLst/>
                <a:latin typeface="+mn-lt"/>
                <a:ea typeface="+mn-ea"/>
                <a:cs typeface="+mn-cs"/>
              </a:rPr>
              <a:t> a augmenté au même rythme que la température. En fait, grâce aux informations des carottes de glace, on sait que la quantité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et d’autres gaz à effet de serre n’a jamais été aussi élevée depuis au moins 850 milliers d’années.</a:t>
            </a:r>
          </a:p>
          <a:p>
            <a:r>
              <a:rPr lang="fr-CA" sz="1200" kern="1200" dirty="0" smtClean="0">
                <a:solidFill>
                  <a:schemeClr val="tx1"/>
                </a:solidFill>
                <a:effectLst/>
                <a:latin typeface="+mn-lt"/>
                <a:ea typeface="+mn-ea"/>
                <a:cs typeface="+mn-cs"/>
              </a:rPr>
              <a:t>Cette tendance récente coïncide avec le début de la révolution industrielle. C’est à cette époque que l’humain a découvert les bénéfices de la combustion des énergies fossiles.  Une découverte qui a initialement semblé fantastique, mais qui engendre des conséquences importantes.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Jusqu’à maintenant, nous avons vu que le climat de la Terre change sur des milliers et des millions d’années.  Et que la quantité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dans l’atmosphère n’a jamais dépassé 300 ppm en plus de 850,000 années. Or depuis le milieu du 19</a:t>
            </a:r>
            <a:r>
              <a:rPr lang="fr-CA" sz="1200" kern="1200" baseline="30000" dirty="0" smtClean="0">
                <a:solidFill>
                  <a:schemeClr val="tx1"/>
                </a:solidFill>
                <a:effectLst/>
                <a:latin typeface="+mn-lt"/>
                <a:ea typeface="+mn-ea"/>
                <a:cs typeface="+mn-cs"/>
              </a:rPr>
              <a:t>e</a:t>
            </a:r>
            <a:r>
              <a:rPr lang="fr-CA" sz="1200" kern="1200" dirty="0" smtClean="0">
                <a:solidFill>
                  <a:schemeClr val="tx1"/>
                </a:solidFill>
                <a:effectLst/>
                <a:latin typeface="+mn-lt"/>
                <a:ea typeface="+mn-ea"/>
                <a:cs typeface="+mn-cs"/>
              </a:rPr>
              <a:t> siècle, la quantité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a constamment augmenté, et c’est la même chose pour la température de la Terre.  La concentration actuelle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est à un peu plus de 380 ppm. C’est beaucoup plus haut que toutes les concentrations observées pour les derniers 850 000 ans.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Projections 2000-2100</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en sera question plus tard. </a:t>
            </a:r>
          </a:p>
          <a:p>
            <a:r>
              <a:rPr lang="fr-CA" sz="1200" b="1" kern="1200" dirty="0" smtClean="0">
                <a:solidFill>
                  <a:schemeClr val="tx1"/>
                </a:solidFill>
                <a:effectLst/>
                <a:latin typeface="+mn-lt"/>
                <a:ea typeface="+mn-ea"/>
                <a:cs typeface="+mn-cs"/>
              </a:rPr>
              <a:t>Autres informations</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Première figure: CO</a:t>
            </a:r>
            <a:r>
              <a:rPr lang="fr-CA" sz="1200" b="1" kern="1200" baseline="-25000" dirty="0" smtClean="0">
                <a:solidFill>
                  <a:schemeClr val="tx1"/>
                </a:solidFill>
                <a:effectLst/>
                <a:latin typeface="+mn-lt"/>
                <a:ea typeface="+mn-ea"/>
                <a:cs typeface="+mn-cs"/>
              </a:rPr>
              <a:t>2</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Observations des concentrations atmosphériques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pour la période 1000-2000 obtenues à partir des données des carottes glaciaires et des données fournies par des mesures atmosphériques directes au cours des dernières décennies. Entre 2000 et 2100, les projections de concentrations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sont basées sur six scénarios. »</a:t>
            </a:r>
          </a:p>
          <a:p>
            <a:r>
              <a:rPr lang="fr-CA" sz="1200" kern="1200" dirty="0" smtClean="0">
                <a:solidFill>
                  <a:schemeClr val="tx1"/>
                </a:solidFill>
                <a:effectLst/>
                <a:latin typeface="+mn-lt"/>
                <a:ea typeface="+mn-ea"/>
                <a:cs typeface="+mn-cs"/>
              </a:rPr>
              <a:t>­[traduction]</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Deuxième figure: Température</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Variation de la température à la surface de la Terre: période 1000-2100. </a:t>
            </a:r>
          </a:p>
          <a:p>
            <a:r>
              <a:rPr lang="fr-CA" sz="1200" kern="1200" dirty="0" smtClean="0">
                <a:solidFill>
                  <a:schemeClr val="tx1"/>
                </a:solidFill>
                <a:effectLst/>
                <a:latin typeface="+mn-lt"/>
                <a:ea typeface="+mn-ea"/>
                <a:cs typeface="+mn-cs"/>
              </a:rPr>
              <a:t>Les variations des températures moyennes à la surface de l’hémisphère nord pour la période 1000-1860 sont représentées et reconstituées à partir de données indirectes. </a:t>
            </a:r>
          </a:p>
          <a:p>
            <a:r>
              <a:rPr lang="fr-CA" sz="1200" kern="1200" dirty="0" smtClean="0">
                <a:solidFill>
                  <a:schemeClr val="tx1"/>
                </a:solidFill>
                <a:effectLst/>
                <a:latin typeface="+mn-lt"/>
                <a:ea typeface="+mn-ea"/>
                <a:cs typeface="+mn-cs"/>
              </a:rPr>
              <a:t>La ligne (rouge) indique la moyenne de cinquante ans, la partie grise la limite de confiance de 95 % dans les données annuelles. </a:t>
            </a:r>
          </a:p>
          <a:p>
            <a:r>
              <a:rPr lang="fr-CA" sz="1200" kern="1200" dirty="0" smtClean="0">
                <a:solidFill>
                  <a:schemeClr val="tx1"/>
                </a:solidFill>
                <a:effectLst/>
                <a:latin typeface="+mn-lt"/>
                <a:ea typeface="+mn-ea"/>
                <a:cs typeface="+mn-cs"/>
              </a:rPr>
              <a:t>De 1860 à 2000, les variations des observations des températures moyennes mondiales et annuelles à la surface obtenues par relevés instrumentaux sont indiquées; la ligne représente la moyenne décennale. </a:t>
            </a:r>
          </a:p>
          <a:p>
            <a:r>
              <a:rPr lang="fr-CA" sz="1200" kern="1200" dirty="0" smtClean="0">
                <a:solidFill>
                  <a:schemeClr val="tx1"/>
                </a:solidFill>
                <a:effectLst/>
                <a:latin typeface="+mn-lt"/>
                <a:ea typeface="+mn-ea"/>
                <a:cs typeface="+mn-cs"/>
              </a:rPr>
              <a:t>De 2000 à 2100, les projections des températures moyennes mondiales à la surface sont indiquées pour les six scénarios. La partie grise représente la fourchette de résultats obtenus avec un ensemble de 35 scénarios.</a:t>
            </a:r>
          </a:p>
          <a:p>
            <a:r>
              <a:rPr lang="fr-CA" sz="1200" b="1" kern="1200" dirty="0" smtClean="0">
                <a:solidFill>
                  <a:schemeClr val="tx1"/>
                </a:solidFill>
                <a:effectLst/>
                <a:latin typeface="+mn-lt"/>
                <a:ea typeface="+mn-ea"/>
                <a:cs typeface="+mn-cs"/>
              </a:rPr>
              <a:t>Les combustibles fossiles:</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combustibles fossiles sont le pétrole, le charbon et le gaz naturel.  Ils ont été formés par la chaleur et la pression dans les profondeurs de la croûte terrestre sur des millions d’années.  Ces combustibles fossiles sont ce qu'on appelle de la matière organique, c'est à dire, quelque chose qui était vivant jadis; par exemple du bois! À travers le temps, l'accumulation de plantes et d’animaux morts a formé des sédiments et ces derniers se sont transformés en ce que nous appelons des gaz fossiles. Lorsqu’il y a "combustion" de matière organique, il a relâchement de carbone dans l'atmosphère. Celui-ci se joint à l'oxygène (O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de l'air pour former le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Cette combustion relâche également plusieurs autres particules et produits chimiques dans l'air qui causent le smog, les pluies acides et d'autres problèmes environnementaux. Or, depuis le milieu du 19</a:t>
            </a:r>
            <a:r>
              <a:rPr lang="fr-CA" sz="1200" kern="1200" baseline="30000" dirty="0" smtClean="0">
                <a:solidFill>
                  <a:schemeClr val="tx1"/>
                </a:solidFill>
                <a:effectLst/>
                <a:latin typeface="+mn-lt"/>
                <a:ea typeface="+mn-ea"/>
                <a:cs typeface="+mn-cs"/>
              </a:rPr>
              <a:t>e</a:t>
            </a:r>
            <a:r>
              <a:rPr lang="fr-CA" sz="1200" kern="1200" dirty="0" smtClean="0">
                <a:solidFill>
                  <a:schemeClr val="tx1"/>
                </a:solidFill>
                <a:effectLst/>
                <a:latin typeface="+mn-lt"/>
                <a:ea typeface="+mn-ea"/>
                <a:cs typeface="+mn-cs"/>
              </a:rPr>
              <a:t> siècle, il s’est brûlé beaucoup de combustibles fossiles. Cela a produit une quantité jamais vue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et autres polluants dans l'atmosphère.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Plus il y a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dans l'atmosphère, plus il y aura de chaleur « contenue » près de la surface terrestre et plus la température augmente. </a:t>
            </a:r>
          </a:p>
          <a:p>
            <a:r>
              <a:rPr lang="fr-CA" sz="1200" kern="1200" dirty="0" smtClean="0">
                <a:solidFill>
                  <a:schemeClr val="tx1"/>
                </a:solidFill>
                <a:effectLst/>
                <a:latin typeface="+mn-lt"/>
                <a:ea typeface="+mn-ea"/>
                <a:cs typeface="+mn-cs"/>
              </a:rPr>
              <a:t>De plus, maintenant nous avons la preuve scientifique que la grande majorité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ajouté dans notre atmosphère n'est pas de source naturelle, mais plutôt de source anthropique (ou humaine), c’est-à-dire provient de la combustion par l’homme de combustibles (énergies) fossiles.  Alors maintenant nous savons avec assez de certitude que nous avons créé le problème.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Source:</a:t>
            </a:r>
            <a:r>
              <a:rPr lang="fr-CA" sz="1200" kern="1200" dirty="0" smtClean="0">
                <a:solidFill>
                  <a:schemeClr val="tx1"/>
                </a:solidFill>
                <a:effectLst/>
                <a:latin typeface="+mn-lt"/>
                <a:ea typeface="+mn-ea"/>
                <a:cs typeface="+mn-cs"/>
              </a:rPr>
              <a:t> 3e rapport du GIEC, 2001.</a:t>
            </a:r>
          </a:p>
          <a:p>
            <a:r>
              <a:rPr lang="fr-CA" sz="1200" kern="1200" dirty="0" smtClean="0">
                <a:solidFill>
                  <a:schemeClr val="tx1"/>
                </a:solidFill>
                <a:effectLst/>
                <a:latin typeface="+mn-lt"/>
                <a:ea typeface="+mn-ea"/>
                <a:cs typeface="+mn-cs"/>
              </a:rPr>
              <a:t>http://www.ipcc.ch/pdf/climate-changes-2001/synthesis-syr/french/question-1to9.pdf</a:t>
            </a:r>
          </a:p>
          <a:p>
            <a:r>
              <a:rPr lang="fr-CA" sz="1200" b="1" kern="1200" dirty="0" smtClean="0">
                <a:solidFill>
                  <a:schemeClr val="tx1"/>
                </a:solidFill>
                <a:effectLst/>
                <a:latin typeface="+mn-lt"/>
                <a:ea typeface="+mn-ea"/>
                <a:cs typeface="+mn-cs"/>
              </a:rPr>
              <a:t>Figure TS 5 </a:t>
            </a:r>
            <a:r>
              <a:rPr lang="fr-CA" sz="1200" kern="1200" dirty="0" smtClean="0">
                <a:solidFill>
                  <a:schemeClr val="tx1"/>
                </a:solidFill>
                <a:effectLst/>
                <a:latin typeface="+mn-lt"/>
                <a:ea typeface="+mn-ea"/>
                <a:cs typeface="+mn-cs"/>
              </a:rPr>
              <a:t>— Reconstitution des températures de l’hémisphère nord (HN) du millénaire (gris foncé - données tirées des cercles de croissance des</a:t>
            </a:r>
            <a:r>
              <a:rPr lang="fr-CA" sz="1200" kern="1200" baseline="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arbres, des coraux, de carottes glaciaires et de relevés historiques) et données instrumentales (bleu) pour la période 1000-1999. Une version ajustée des</a:t>
            </a:r>
            <a:r>
              <a:rPr lang="fr-CA" sz="1200" kern="1200" baseline="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données HN (noir) et deux limites d’écart type (grisé) sont également indiquées. [Fondée sur la Figure 2.20]</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11</a:t>
            </a:fld>
            <a:endParaRPr lang="fr-CA"/>
          </a:p>
        </p:txBody>
      </p:sp>
    </p:spTree>
    <p:extLst>
      <p:ext uri="{BB962C8B-B14F-4D97-AF65-F5344CB8AC3E}">
        <p14:creationId xmlns:p14="http://schemas.microsoft.com/office/powerpoint/2010/main" val="24475099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Si vous sortez à l’extérieur, il est fort probable que vous ne ressentiez pas directement les effets du réchauffement?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Alors quels sont « les indicateurs » mesurables ou observables de ces changements dans le présent? Des indicateurs qui sont parfois des causes,  parfois des mesures du réchauffement lui-même, parfois encore des conséquences ou des manifestations de changements climatiques.  </a:t>
            </a:r>
          </a:p>
          <a:p>
            <a:r>
              <a:rPr lang="fr-CA" sz="1200" kern="1200" dirty="0" smtClean="0">
                <a:solidFill>
                  <a:schemeClr val="tx1"/>
                </a:solidFill>
                <a:effectLst/>
                <a:latin typeface="+mn-lt"/>
                <a:ea typeface="+mn-ea"/>
                <a:cs typeface="+mn-cs"/>
              </a:rPr>
              <a:t>La notion d’indicateur a été utilisée dans le 3e rapport du GIEC (TRE, 2001), et sera utilisée ici pour tenter d’en proposer une vue d’ensemble d’une part, mais également de mettre en évidence une certaine logique causale du haut au bas de la diapositive.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Les grandes catégories d’indicateurs: </a:t>
            </a:r>
          </a:p>
          <a:p>
            <a:r>
              <a:rPr lang="fr-CA" sz="1200" kern="1200" dirty="0" smtClean="0">
                <a:solidFill>
                  <a:schemeClr val="tx1"/>
                </a:solidFill>
                <a:effectLst/>
                <a:latin typeface="+mn-lt"/>
                <a:ea typeface="+mn-ea"/>
                <a:cs typeface="+mn-cs"/>
              </a:rPr>
              <a:t>Indicateurs de concentrations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CH</a:t>
            </a:r>
            <a:r>
              <a:rPr lang="fr-CA" sz="1200" kern="1200" baseline="-25000" dirty="0" smtClean="0">
                <a:solidFill>
                  <a:schemeClr val="tx1"/>
                </a:solidFill>
                <a:effectLst/>
                <a:latin typeface="+mn-lt"/>
                <a:ea typeface="+mn-ea"/>
                <a:cs typeface="+mn-cs"/>
              </a:rPr>
              <a:t>4</a:t>
            </a:r>
            <a:r>
              <a:rPr lang="fr-CA" sz="1200" kern="1200" dirty="0" smtClean="0">
                <a:solidFill>
                  <a:schemeClr val="tx1"/>
                </a:solidFill>
                <a:effectLst/>
                <a:latin typeface="+mn-lt"/>
                <a:ea typeface="+mn-ea"/>
                <a:cs typeface="+mn-cs"/>
              </a:rPr>
              <a:t>, N</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O, gaz fluorés):</a:t>
            </a:r>
          </a:p>
          <a:p>
            <a:pPr lvl="1"/>
            <a:r>
              <a:rPr lang="fr-CA" sz="1200" kern="1200" dirty="0" smtClean="0">
                <a:solidFill>
                  <a:schemeClr val="tx1"/>
                </a:solidFill>
                <a:effectLst/>
                <a:latin typeface="+mn-lt"/>
                <a:ea typeface="+mn-ea"/>
                <a:cs typeface="+mn-cs"/>
              </a:rPr>
              <a:t>À plusieurs endroits sur la terre, les concentrations des gaz à effet de serre sont directement et continuellement mesurées. Ces mesures nous indiquent que les concentrations augmentent.</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Indicateurs climatiques </a:t>
            </a:r>
          </a:p>
          <a:p>
            <a:pPr lvl="1"/>
            <a:r>
              <a:rPr lang="fr-CA" sz="1200" kern="1200" dirty="0" smtClean="0">
                <a:solidFill>
                  <a:schemeClr val="tx1"/>
                </a:solidFill>
                <a:effectLst/>
                <a:latin typeface="+mn-lt"/>
                <a:ea typeface="+mn-ea"/>
                <a:cs typeface="+mn-cs"/>
              </a:rPr>
              <a:t>(ex. augmentation de la température moyenne de l’atmosphère, de l’eau de l’océan, modification du régime de précipitation, etc.):</a:t>
            </a:r>
          </a:p>
          <a:p>
            <a:pPr lvl="1"/>
            <a:r>
              <a:rPr lang="fr-CA" sz="1200" kern="1200" dirty="0" smtClean="0">
                <a:solidFill>
                  <a:schemeClr val="tx1"/>
                </a:solidFill>
                <a:effectLst/>
                <a:latin typeface="+mn-lt"/>
                <a:ea typeface="+mn-ea"/>
                <a:cs typeface="+mn-cs"/>
              </a:rPr>
              <a:t>Le rapport du GIEC 2007 collige les changements observés et mesurés dans les différents climats terrestres.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Indicateurs physiques </a:t>
            </a:r>
          </a:p>
          <a:p>
            <a:pPr lvl="1"/>
            <a:r>
              <a:rPr lang="fr-CA" sz="1200" kern="1200" dirty="0" smtClean="0">
                <a:solidFill>
                  <a:schemeClr val="tx1"/>
                </a:solidFill>
                <a:effectLst/>
                <a:latin typeface="+mn-lt"/>
                <a:ea typeface="+mn-ea"/>
                <a:cs typeface="+mn-cs"/>
              </a:rPr>
              <a:t>(niveau moyen de la mer, durée de la période de gel (fleuve et lacs), superficie et épaisseur de glace marine arctique, glaciers non polaires, couverture neigeuse, pergélisol, etc.)</a:t>
            </a:r>
          </a:p>
          <a:p>
            <a:pPr lvl="1"/>
            <a:r>
              <a:rPr lang="fr-CA" sz="1200" kern="1200" dirty="0" smtClean="0">
                <a:solidFill>
                  <a:schemeClr val="tx1"/>
                </a:solidFill>
                <a:effectLst/>
                <a:latin typeface="+mn-lt"/>
                <a:ea typeface="+mn-ea"/>
                <a:cs typeface="+mn-cs"/>
              </a:rPr>
              <a:t>Conséquences sur l’environnement physique.</a:t>
            </a:r>
          </a:p>
          <a:p>
            <a:pPr lvl="1"/>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Indicateurs biologiques </a:t>
            </a:r>
          </a:p>
          <a:p>
            <a:pPr lvl="1"/>
            <a:r>
              <a:rPr lang="fr-CA" sz="1200" kern="1200" dirty="0" smtClean="0">
                <a:solidFill>
                  <a:schemeClr val="tx1"/>
                </a:solidFill>
                <a:effectLst/>
                <a:latin typeface="+mn-lt"/>
                <a:ea typeface="+mn-ea"/>
                <a:cs typeface="+mn-cs"/>
              </a:rPr>
              <a:t>Conséquences sur les espèces végétales et animales (déplacement vers les pôles et en altitude: plantes, insectes, oiseaux, poissons.) Reproduction,  floraison et migration plus précoces, allongement des saisons de croissance,  p.49-50</a:t>
            </a:r>
          </a:p>
          <a:p>
            <a:pPr lvl="1"/>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Indicateurs économiques : conséquences de tous ces changements sur les activités humaines.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Source: </a:t>
            </a:r>
          </a:p>
          <a:p>
            <a:r>
              <a:rPr lang="fr-CA" sz="1200" kern="1200" dirty="0" smtClean="0">
                <a:solidFill>
                  <a:schemeClr val="tx1"/>
                </a:solidFill>
                <a:effectLst/>
                <a:latin typeface="+mn-lt"/>
                <a:ea typeface="+mn-ea"/>
                <a:cs typeface="+mn-cs"/>
              </a:rPr>
              <a:t>GIEC 2001; http://www.ipcc.ch/pdf/climate-changes-2001/synthesis-syr/french/question-1to9.pdf</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12</a:t>
            </a:fld>
            <a:endParaRPr lang="fr-CA"/>
          </a:p>
        </p:txBody>
      </p:sp>
    </p:spTree>
    <p:extLst>
      <p:ext uri="{BB962C8B-B14F-4D97-AF65-F5344CB8AC3E}">
        <p14:creationId xmlns:p14="http://schemas.microsoft.com/office/powerpoint/2010/main" val="27153870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algn="just">
              <a:lnSpc>
                <a:spcPct val="115000"/>
              </a:lnSpc>
              <a:spcAft>
                <a:spcPts val="1000"/>
              </a:spcAft>
            </a:pPr>
            <a:r>
              <a:rPr lang="fr-CA" sz="1200" dirty="0" smtClean="0">
                <a:effectLst/>
                <a:latin typeface="Times New Roman"/>
                <a:ea typeface="Calibri"/>
                <a:cs typeface="Times New Roman"/>
              </a:rPr>
              <a:t>Graphique de l’évolution de la concentration des principaux gaz à effet de serre.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On peut constater un changement important dans l’évolution de la concentration des trois principaux gaz à effet de serre.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Source:</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http://www.ipcc.ch/pdf/assessment-report/ar4/wg1/ar4-wg1-faqs-fr.pdf</a:t>
            </a:r>
            <a:endParaRPr lang="fr-CA" sz="1200" dirty="0" smtClean="0">
              <a:effectLst/>
              <a:latin typeface="+mn-lt"/>
              <a:ea typeface="Calibri"/>
              <a:cs typeface="Times New Roman"/>
            </a:endParaRPr>
          </a:p>
          <a:p>
            <a:r>
              <a:rPr lang="fr-CA" sz="1200" dirty="0" smtClean="0">
                <a:effectLst/>
                <a:latin typeface="Times New Roman"/>
                <a:ea typeface="Calibri"/>
              </a:rPr>
              <a:t>GIEC, 2007 : Changements climatiques 2007 - Les éléments scientifiques. Contribution du Groupe de travail I au Quatrième rapport d’évaluation du Groupe d’experts intergouvernemental sur l’évolution du climat [</a:t>
            </a:r>
            <a:r>
              <a:rPr lang="fr-CA" sz="1200" dirty="0" err="1" smtClean="0">
                <a:effectLst/>
                <a:latin typeface="Times New Roman"/>
                <a:ea typeface="Calibri"/>
              </a:rPr>
              <a:t>Solomon</a:t>
            </a:r>
            <a:r>
              <a:rPr lang="fr-CA" sz="1200" dirty="0" smtClean="0">
                <a:effectLst/>
                <a:latin typeface="Times New Roman"/>
                <a:ea typeface="Calibri"/>
              </a:rPr>
              <a:t>, S., D. Qin, M. Manning, Z. Chen, M. Marquis, K.B. </a:t>
            </a:r>
            <a:r>
              <a:rPr lang="fr-CA" sz="1200" dirty="0" err="1" smtClean="0">
                <a:effectLst/>
                <a:latin typeface="Times New Roman"/>
                <a:ea typeface="Calibri"/>
              </a:rPr>
              <a:t>Averyt</a:t>
            </a:r>
            <a:r>
              <a:rPr lang="fr-CA" sz="1200" dirty="0" smtClean="0">
                <a:effectLst/>
                <a:latin typeface="Times New Roman"/>
                <a:ea typeface="Calibri"/>
              </a:rPr>
              <a:t>, </a:t>
            </a:r>
            <a:r>
              <a:rPr lang="fr-CA" sz="1200" dirty="0" err="1" smtClean="0">
                <a:effectLst/>
                <a:latin typeface="Times New Roman"/>
                <a:ea typeface="Calibri"/>
              </a:rPr>
              <a:t>M.Tignor</a:t>
            </a:r>
            <a:r>
              <a:rPr lang="fr-CA" sz="1200" dirty="0" smtClean="0">
                <a:effectLst/>
                <a:latin typeface="Times New Roman"/>
                <a:ea typeface="Calibri"/>
              </a:rPr>
              <a:t> and H.L. Miller (</a:t>
            </a:r>
            <a:r>
              <a:rPr lang="fr-CA" sz="1200" dirty="0" err="1" smtClean="0">
                <a:effectLst/>
                <a:latin typeface="Times New Roman"/>
                <a:ea typeface="Calibri"/>
              </a:rPr>
              <a:t>eds</a:t>
            </a:r>
            <a:r>
              <a:rPr lang="fr-CA" sz="1200" dirty="0" smtClean="0">
                <a:effectLst/>
                <a:latin typeface="Times New Roman"/>
                <a:ea typeface="Calibri"/>
              </a:rPr>
              <a:t>.)]. Cambridge </a:t>
            </a:r>
            <a:r>
              <a:rPr lang="fr-CA" sz="1200" dirty="0" err="1" smtClean="0">
                <a:effectLst/>
                <a:latin typeface="Times New Roman"/>
                <a:ea typeface="Calibri"/>
              </a:rPr>
              <a:t>University</a:t>
            </a:r>
            <a:r>
              <a:rPr lang="fr-CA" sz="1200" dirty="0" smtClean="0">
                <a:effectLst/>
                <a:latin typeface="Times New Roman"/>
                <a:ea typeface="Calibri"/>
              </a:rPr>
              <a:t> </a:t>
            </a:r>
            <a:r>
              <a:rPr lang="fr-CA" sz="1200" dirty="0" err="1" smtClean="0">
                <a:effectLst/>
                <a:latin typeface="Times New Roman"/>
                <a:ea typeface="Calibri"/>
              </a:rPr>
              <a:t>Press</a:t>
            </a:r>
            <a:r>
              <a:rPr lang="fr-CA" sz="1200" dirty="0" smtClean="0">
                <a:effectLst/>
                <a:latin typeface="Times New Roman"/>
                <a:ea typeface="Calibri"/>
              </a:rPr>
              <a:t>, Cambridge, Royaume-Uni et New York, NY, États-Unis.</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13</a:t>
            </a:fld>
            <a:endParaRPr lang="fr-CA"/>
          </a:p>
        </p:txBody>
      </p:sp>
    </p:spTree>
    <p:extLst>
      <p:ext uri="{BB962C8B-B14F-4D97-AF65-F5344CB8AC3E}">
        <p14:creationId xmlns:p14="http://schemas.microsoft.com/office/powerpoint/2010/main" val="16559586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La concentration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est constamment mesurée, et ce à plusieurs endroits à travers le monde. Le site de la NOAA permet de consulter les données.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Le premier graphique montre une tendance à long terme de l’évolution de la concentration à l’observatoire de </a:t>
            </a:r>
            <a:r>
              <a:rPr lang="fr-CA" sz="1200" kern="1200" dirty="0" err="1" smtClean="0">
                <a:solidFill>
                  <a:schemeClr val="tx1"/>
                </a:solidFill>
                <a:effectLst/>
                <a:latin typeface="+mn-lt"/>
                <a:ea typeface="+mn-ea"/>
                <a:cs typeface="+mn-cs"/>
              </a:rPr>
              <a:t>Mauna</a:t>
            </a:r>
            <a:r>
              <a:rPr lang="fr-CA" sz="1200" kern="1200" dirty="0" smtClean="0">
                <a:solidFill>
                  <a:schemeClr val="tx1"/>
                </a:solidFill>
                <a:effectLst/>
                <a:latin typeface="+mn-lt"/>
                <a:ea typeface="+mn-ea"/>
                <a:cs typeface="+mn-cs"/>
              </a:rPr>
              <a:t> Loa, dans le Pacifique pour la période entre 1960 et 2012. En rouge, les données enregistrées et en noir, une courbe moyenne de ces mesures. </a:t>
            </a:r>
          </a:p>
          <a:p>
            <a:r>
              <a:rPr lang="fr-CA" sz="1200" kern="1200" dirty="0" smtClean="0">
                <a:solidFill>
                  <a:schemeClr val="tx1"/>
                </a:solidFill>
                <a:effectLst/>
                <a:latin typeface="+mn-lt"/>
                <a:ea typeface="+mn-ea"/>
                <a:cs typeface="+mn-cs"/>
              </a:rPr>
              <a:t>La courbe rouge du deuxième graphique permet d’apprécier l’oscillation de la concentration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En effet lorsque sur la terre la couverture végétale est maximum, la concentration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est minimum, soit vers la fin de l’été dans l’hémisphère nord (fin août), puis augmente pour atteindre un maximum annuel vers le début avril. </a:t>
            </a:r>
          </a:p>
          <a:p>
            <a:r>
              <a:rPr lang="fr-CA" sz="1200" b="1"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Comment le CO</a:t>
            </a:r>
            <a:r>
              <a:rPr lang="fr-CA" sz="1200" b="1" kern="1200" baseline="-25000" dirty="0" smtClean="0">
                <a:solidFill>
                  <a:schemeClr val="tx1"/>
                </a:solidFill>
                <a:effectLst/>
                <a:latin typeface="+mn-lt"/>
                <a:ea typeface="+mn-ea"/>
                <a:cs typeface="+mn-cs"/>
              </a:rPr>
              <a:t>2</a:t>
            </a:r>
            <a:r>
              <a:rPr lang="fr-CA" sz="1200" b="1" kern="1200" dirty="0" smtClean="0">
                <a:solidFill>
                  <a:schemeClr val="tx1"/>
                </a:solidFill>
                <a:effectLst/>
                <a:latin typeface="+mn-lt"/>
                <a:ea typeface="+mn-ea"/>
                <a:cs typeface="+mn-cs"/>
              </a:rPr>
              <a:t> est-il mesuré</a:t>
            </a:r>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L’analyseur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repose sur la capacité de ce gaz d’absorber de la radiation infrarouge. </a:t>
            </a:r>
          </a:p>
          <a:p>
            <a:r>
              <a:rPr lang="fr-CA" sz="1200" kern="1200" dirty="0" smtClean="0">
                <a:solidFill>
                  <a:schemeClr val="tx1"/>
                </a:solidFill>
                <a:effectLst/>
                <a:latin typeface="+mn-lt"/>
                <a:ea typeface="+mn-ea"/>
                <a:cs typeface="+mn-cs"/>
              </a:rPr>
              <a:t>De l’air est pompé à l’intérieur d’un cylindre dont les deux extrémités sont fermées par des fenêtres transparentes à l’infrarouge. De la lumière infrarouge entre par une des fenêtres, passe à travers la cellule où les molécules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absorbent une partie de cette lumière,  puis la fraction de lumière non absorbée traverse la deuxième fenêtre pour atteindre un détecteur qui en mesure l’intensité. </a:t>
            </a:r>
          </a:p>
          <a:p>
            <a:r>
              <a:rPr lang="fr-CA" sz="1200" kern="1200" dirty="0" smtClean="0">
                <a:solidFill>
                  <a:schemeClr val="tx1"/>
                </a:solidFill>
                <a:effectLst/>
                <a:latin typeface="+mn-lt"/>
                <a:ea typeface="+mn-ea"/>
                <a:cs typeface="+mn-cs"/>
              </a:rPr>
              <a:t>Plus il y a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dans le cylindre, plus il y a d’absorption, et moins il y a de radiation qui atteint le détecteur. Le signal du détecteur est converti en une mesure de la concentration de CO</a:t>
            </a:r>
            <a:r>
              <a:rPr lang="fr-CA" sz="1200" kern="1200" baseline="-25000" dirty="0" smtClean="0">
                <a:solidFill>
                  <a:schemeClr val="tx1"/>
                </a:solidFill>
                <a:effectLst/>
                <a:latin typeface="+mn-lt"/>
                <a:ea typeface="+mn-ea"/>
                <a:cs typeface="+mn-cs"/>
              </a:rPr>
              <a:t>2</a:t>
            </a:r>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Tous les instruments sont constamment calibrés, et des mesures indépendantes permettent une comparaison en continu. </a:t>
            </a:r>
          </a:p>
          <a:p>
            <a:r>
              <a:rPr lang="fr-CA" sz="1200" kern="1200" dirty="0" smtClean="0">
                <a:solidFill>
                  <a:schemeClr val="tx1"/>
                </a:solidFill>
                <a:effectLst/>
                <a:latin typeface="+mn-lt"/>
                <a:ea typeface="+mn-ea"/>
                <a:cs typeface="+mn-cs"/>
              </a:rPr>
              <a:t>L’abondance de CO2 est habituellement exprimée en fraction molaire de l’air sec.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Avantage du site:</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 station de mesure est située à une altitude de 3400 m, et donc les échantillons d’air sont représentatifs des grandes masses d’air. </a:t>
            </a:r>
          </a:p>
          <a:p>
            <a:r>
              <a:rPr lang="fr-CA" sz="1200" kern="1200" dirty="0" smtClean="0">
                <a:solidFill>
                  <a:schemeClr val="tx1"/>
                </a:solidFill>
                <a:effectLst/>
                <a:latin typeface="+mn-lt"/>
                <a:ea typeface="+mn-ea"/>
                <a:cs typeface="+mn-cs"/>
              </a:rPr>
              <a:t>On comprend ici qu’il ne serait pas approprié d’installer un tel détecteur au carrefour d’un centre-ville!</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[Traduction partielle du site http://www.esrl.noaa.gov/gmd/ccgg/about/co2_measurements.html]</a:t>
            </a: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Référence</a:t>
            </a:r>
          </a:p>
          <a:p>
            <a:r>
              <a:rPr lang="fr-CA" sz="1200" kern="1200" dirty="0" smtClean="0">
                <a:solidFill>
                  <a:schemeClr val="tx1"/>
                </a:solidFill>
                <a:effectLst/>
                <a:latin typeface="+mn-lt"/>
                <a:ea typeface="+mn-ea"/>
                <a:cs typeface="+mn-cs"/>
              </a:rPr>
              <a:t>Pour mettre à jour les graphiques de cette diapositive:</a:t>
            </a:r>
          </a:p>
          <a:p>
            <a:r>
              <a:rPr lang="fr-CA" sz="1200" kern="1200" dirty="0" smtClean="0">
                <a:solidFill>
                  <a:schemeClr val="tx1"/>
                </a:solidFill>
                <a:effectLst/>
                <a:latin typeface="+mn-lt"/>
                <a:ea typeface="+mn-ea"/>
                <a:cs typeface="+mn-cs"/>
              </a:rPr>
              <a:t>http://www.esrl.noaa.gov/gmd/ccgg/trends/mlo.html</a:t>
            </a:r>
          </a:p>
          <a:p>
            <a:r>
              <a:rPr lang="fr-CA" sz="1200" kern="1200" dirty="0" smtClean="0">
                <a:solidFill>
                  <a:schemeClr val="tx1"/>
                </a:solidFill>
                <a:effectLst/>
                <a:latin typeface="+mn-lt"/>
                <a:ea typeface="+mn-ea"/>
                <a:cs typeface="+mn-cs"/>
              </a:rPr>
              <a:t>Vous pouvez également choisir les données pour une autre localisation. </a:t>
            </a:r>
          </a:p>
          <a:p>
            <a:r>
              <a:rPr lang="fr-CA" sz="1200" kern="1200" dirty="0" smtClean="0">
                <a:solidFill>
                  <a:schemeClr val="tx1"/>
                </a:solidFill>
                <a:effectLst/>
                <a:latin typeface="+mn-lt"/>
                <a:ea typeface="+mn-ea"/>
                <a:cs typeface="+mn-cs"/>
              </a:rPr>
              <a:t>Optionnel: </a:t>
            </a:r>
          </a:p>
          <a:p>
            <a:r>
              <a:rPr lang="fr-CA" sz="1200" kern="1200" dirty="0" smtClean="0">
                <a:solidFill>
                  <a:schemeClr val="tx1"/>
                </a:solidFill>
                <a:effectLst/>
                <a:latin typeface="+mn-lt"/>
                <a:ea typeface="+mn-ea"/>
                <a:cs typeface="+mn-cs"/>
              </a:rPr>
              <a:t>Animation intéressante, mais trop lourde pour être incluse dans le présent PowerPoint:</a:t>
            </a:r>
          </a:p>
          <a:p>
            <a:r>
              <a:rPr lang="fr-CA" sz="1200" u="sng" kern="1200" dirty="0" smtClean="0">
                <a:solidFill>
                  <a:schemeClr val="tx1"/>
                </a:solidFill>
                <a:effectLst/>
                <a:latin typeface="+mn-lt"/>
                <a:ea typeface="+mn-ea"/>
                <a:cs typeface="+mn-cs"/>
                <a:hlinkClick r:id="rId3"/>
              </a:rPr>
              <a:t>http://www.esrl.noaa.gov/gmd/ccgg/trends/history.html</a:t>
            </a:r>
            <a:endParaRPr lang="fr-CA" sz="1200" kern="1200" dirty="0" smtClean="0">
              <a:solidFill>
                <a:schemeClr val="tx1"/>
              </a:solidFill>
              <a:effectLst/>
              <a:latin typeface="+mn-lt"/>
              <a:ea typeface="+mn-ea"/>
              <a:cs typeface="+mn-cs"/>
            </a:endParaRPr>
          </a:p>
          <a:p>
            <a:r>
              <a:rPr lang="fr-CA" sz="1200" kern="1200" dirty="0" err="1" smtClean="0">
                <a:solidFill>
                  <a:schemeClr val="tx1"/>
                </a:solidFill>
                <a:effectLst/>
                <a:latin typeface="+mn-lt"/>
                <a:ea typeface="+mn-ea"/>
                <a:cs typeface="+mn-cs"/>
              </a:rPr>
              <a:t>Carbon</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tracker</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14</a:t>
            </a:fld>
            <a:endParaRPr lang="fr-CA"/>
          </a:p>
        </p:txBody>
      </p:sp>
    </p:spTree>
    <p:extLst>
      <p:ext uri="{BB962C8B-B14F-4D97-AF65-F5344CB8AC3E}">
        <p14:creationId xmlns:p14="http://schemas.microsoft.com/office/powerpoint/2010/main" val="6272523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algn="just">
              <a:lnSpc>
                <a:spcPct val="115000"/>
              </a:lnSpc>
              <a:spcAft>
                <a:spcPts val="1000"/>
              </a:spcAft>
            </a:pPr>
            <a:r>
              <a:rPr lang="fr-CA" sz="1200" dirty="0" smtClean="0">
                <a:effectLst/>
                <a:latin typeface="Times New Roman"/>
                <a:ea typeface="Calibri"/>
                <a:cs typeface="Times New Roman"/>
              </a:rPr>
              <a:t>Tableau des changements observés, de la probabilité de la contribution humaine à celles-ci, et  de la probabilité des tendances futures telles que projetées avec les modèles climatiques et les scénarios d’évolution.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[Attirer l’attention sur les 3 premières colonnes]</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Le tableau montre entre autres:</a:t>
            </a:r>
            <a:endParaRPr lang="fr-CA" sz="1200" dirty="0" smtClean="0">
              <a:effectLst/>
              <a:latin typeface="+mn-lt"/>
              <a:ea typeface="Calibri"/>
              <a:cs typeface="Times New Roman"/>
            </a:endParaRPr>
          </a:p>
          <a:p>
            <a:pPr marL="342900" lvl="0" indent="-342900" algn="just">
              <a:lnSpc>
                <a:spcPct val="115000"/>
              </a:lnSpc>
              <a:spcAft>
                <a:spcPts val="1000"/>
              </a:spcAft>
              <a:buFont typeface="+mj-lt"/>
              <a:buAutoNum type="arabicParenR"/>
              <a:tabLst>
                <a:tab pos="457200" algn="l"/>
              </a:tabLst>
            </a:pPr>
            <a:r>
              <a:rPr lang="fr-CA" sz="1200" dirty="0" smtClean="0">
                <a:effectLst/>
                <a:latin typeface="Times New Roman"/>
                <a:ea typeface="Calibri"/>
                <a:cs typeface="Times New Roman"/>
              </a:rPr>
              <a:t>(colonnes 1 et 2) les tendances récentes pour lesquelles on dispose de preuves scientifiques.</a:t>
            </a:r>
            <a:endParaRPr lang="fr-CA" sz="1200" dirty="0" smtClean="0">
              <a:effectLst/>
              <a:latin typeface="+mn-lt"/>
              <a:ea typeface="Calibri"/>
              <a:cs typeface="Times New Roman"/>
            </a:endParaRPr>
          </a:p>
          <a:p>
            <a:pPr marL="342900" lvl="0" indent="-342900" algn="just">
              <a:lnSpc>
                <a:spcPct val="115000"/>
              </a:lnSpc>
              <a:spcAft>
                <a:spcPts val="1000"/>
              </a:spcAft>
              <a:buFont typeface="Times New Roman"/>
              <a:buChar char="-"/>
              <a:tabLst>
                <a:tab pos="457200" algn="l"/>
              </a:tabLst>
            </a:pPr>
            <a:r>
              <a:rPr lang="fr-CA" sz="1200" dirty="0" smtClean="0">
                <a:effectLst/>
                <a:latin typeface="Times New Roman"/>
                <a:ea typeface="Calibri"/>
                <a:cs typeface="Times New Roman"/>
              </a:rPr>
              <a:t>Cela nous permet de constater le type d’observations climatiques formulées à partir des données brutes de températures (air et eau), de précipitations,  du niveau des mers, etc., et qui font l’objet de suivi. </a:t>
            </a:r>
            <a:endParaRPr lang="fr-CA" sz="1200" dirty="0" smtClean="0">
              <a:effectLst/>
              <a:latin typeface="+mn-lt"/>
              <a:ea typeface="Calibri"/>
              <a:cs typeface="Times New Roman"/>
            </a:endParaRPr>
          </a:p>
          <a:p>
            <a:pPr marL="342900" lvl="0" indent="-342900" algn="just">
              <a:lnSpc>
                <a:spcPct val="115000"/>
              </a:lnSpc>
              <a:spcAft>
                <a:spcPts val="1000"/>
              </a:spcAft>
              <a:buFont typeface="Times New Roman"/>
              <a:buChar char="-"/>
              <a:tabLst>
                <a:tab pos="457200" algn="l"/>
              </a:tabLst>
            </a:pPr>
            <a:r>
              <a:rPr lang="fr-CA" sz="1200" dirty="0" smtClean="0">
                <a:effectLst/>
                <a:latin typeface="Times New Roman"/>
                <a:ea typeface="Calibri"/>
                <a:cs typeface="Times New Roman"/>
              </a:rPr>
              <a:t>On peut se poser la question, si chacun de nous est en mesure de constater ces tendances dans sa région?</a:t>
            </a:r>
            <a:endParaRPr lang="fr-CA" sz="1200" dirty="0" smtClean="0">
              <a:effectLst/>
              <a:latin typeface="+mn-lt"/>
              <a:ea typeface="Calibri"/>
              <a:cs typeface="Times New Roman"/>
            </a:endParaRPr>
          </a:p>
          <a:p>
            <a:pPr marL="457200" algn="just">
              <a:lnSpc>
                <a:spcPct val="115000"/>
              </a:lnSpc>
              <a:spcAft>
                <a:spcPts val="1000"/>
              </a:spcAft>
            </a:pPr>
            <a:r>
              <a:rPr lang="fr-CA" sz="1200" dirty="0" smtClean="0">
                <a:effectLst/>
                <a:latin typeface="Times New Roman"/>
                <a:ea typeface="Calibri"/>
                <a:cs typeface="Times New Roman"/>
              </a:rPr>
              <a:t>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Il est important de rappeler qu’en raison de la variabilité naturelle du climat, un événement isolé qui peut sembler « extrême » ne constitue pas en soi une preuve d’une tendance au réchauffement. Un événement extrême particulier peut statistiquement se produire à l’occasion même dans une période où il n’y aurait pas de tendance au réchauffement. Par exemple, il pourrait être « normal » pour une région, basé sur des statistiques à long terme qu’une certaine quantité de précipitation importante tombe dans une courte période de temps, soit 1 fois à tous les 50 ans. On parle de période de récurrence de certains événements climatologiques.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Par contre si ce type d’événements climatologiques extrêmes se produit à une fréquence plus élevée que par le passé, si la période de récurrence est plus courte, c’est un signe que la tendance change.</a:t>
            </a:r>
            <a:endParaRPr lang="fr-CA" sz="1200" dirty="0" smtClean="0">
              <a:effectLst/>
              <a:latin typeface="+mn-lt"/>
              <a:ea typeface="Calibri"/>
              <a:cs typeface="Times New Roman"/>
            </a:endParaRPr>
          </a:p>
          <a:p>
            <a:pPr marL="449580" algn="just">
              <a:lnSpc>
                <a:spcPct val="115000"/>
              </a:lnSpc>
              <a:spcAft>
                <a:spcPts val="1000"/>
              </a:spcAft>
            </a:pPr>
            <a:r>
              <a:rPr lang="fr-CA" sz="1200" dirty="0" smtClean="0">
                <a:effectLst/>
                <a:latin typeface="Times New Roman"/>
                <a:ea typeface="Calibri"/>
                <a:cs typeface="Times New Roman"/>
              </a:rPr>
              <a:t> Qui peut bien s’intéresser à ce genre d’information, sinon quelques scientifiques? Les compagnies d’assurance! Elles fixent leurs primes d’assurance en fonction de la probabilité que certains événements extrêmes entrainent des dommages qu’ils devront rembourser. Si cette probabilité augmente, ils risquent de recevoir un nombre croissant de demandes de réclamation. Pour leur viabilité économique, ils devront augmenter les primes, ou tout simplement décider de ne plus couvrir les dommages causés par certains événements climatologiques.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Finalement, en science du climat, il est d’usage de considérer des statistiques sur des périodes minimales de 30 ans avant de conclure à une tendance.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 </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2) (colonne 3) Évaluation de la probabilité de la contribution humaine à la tendance observée.</a:t>
            </a:r>
            <a:endParaRPr lang="fr-CA" sz="1200" dirty="0" smtClean="0">
              <a:effectLst/>
              <a:latin typeface="+mn-lt"/>
              <a:ea typeface="Calibri"/>
              <a:cs typeface="Times New Roman"/>
            </a:endParaRPr>
          </a:p>
          <a:p>
            <a:pPr algn="just">
              <a:lnSpc>
                <a:spcPct val="115000"/>
              </a:lnSpc>
              <a:spcAft>
                <a:spcPts val="1000"/>
              </a:spcAft>
            </a:pPr>
            <a:r>
              <a:rPr lang="fr-CA" sz="1200" dirty="0" smtClean="0">
                <a:effectLst/>
                <a:latin typeface="Times New Roman"/>
                <a:ea typeface="Calibri"/>
                <a:cs typeface="Times New Roman"/>
              </a:rPr>
              <a:t>3) (colonne 5) La probabilité de futures tendances, basées sur les projections climatiques pour le 21e siècle. </a:t>
            </a:r>
            <a:endParaRPr lang="fr-CA" sz="1200" dirty="0" smtClean="0">
              <a:effectLst/>
              <a:latin typeface="+mn-lt"/>
              <a:ea typeface="Calibri"/>
              <a:cs typeface="Times New Roman"/>
            </a:endParaRPr>
          </a:p>
          <a:p>
            <a:r>
              <a:rPr lang="fr-CA" sz="1200" dirty="0" smtClean="0">
                <a:effectLst/>
                <a:latin typeface="Times New Roman"/>
                <a:ea typeface="Calibri"/>
              </a:rPr>
              <a:t>[Passer à la diapositive suivante pour parler du traitement des incertitudes]</a:t>
            </a:r>
            <a:endParaRPr lang="fr-CA" baseline="0" dirty="0" smtClean="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15</a:t>
            </a:fld>
            <a:endParaRPr lang="fr-CA"/>
          </a:p>
        </p:txBody>
      </p:sp>
    </p:spTree>
    <p:extLst>
      <p:ext uri="{BB962C8B-B14F-4D97-AF65-F5344CB8AC3E}">
        <p14:creationId xmlns:p14="http://schemas.microsoft.com/office/powerpoint/2010/main" val="3430784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Un point très intéressant dans les rapports du GIEC est ce souci constant de préciser le degré d’incertitude de ce qui est énoncé sur la base des connaissances scientifiques actuelles.  </a:t>
            </a:r>
          </a:p>
          <a:p>
            <a:r>
              <a:rPr lang="fr-CA" sz="1200" kern="1200" dirty="0" smtClean="0">
                <a:solidFill>
                  <a:schemeClr val="tx1"/>
                </a:solidFill>
                <a:effectLst/>
                <a:latin typeface="+mn-lt"/>
                <a:ea typeface="+mn-ea"/>
                <a:cs typeface="+mn-cs"/>
              </a:rPr>
              <a:t>On y définit le </a:t>
            </a:r>
            <a:r>
              <a:rPr lang="fr-CA" sz="1200" i="1" kern="1200" dirty="0" smtClean="0">
                <a:solidFill>
                  <a:schemeClr val="tx1"/>
                </a:solidFill>
                <a:effectLst/>
                <a:latin typeface="+mn-lt"/>
                <a:ea typeface="+mn-ea"/>
                <a:cs typeface="+mn-cs"/>
              </a:rPr>
              <a:t>degré de confiance</a:t>
            </a:r>
            <a:r>
              <a:rPr lang="fr-CA" sz="1200" kern="1200" dirty="0" smtClean="0">
                <a:solidFill>
                  <a:schemeClr val="tx1"/>
                </a:solidFill>
                <a:effectLst/>
                <a:latin typeface="+mn-lt"/>
                <a:ea typeface="+mn-ea"/>
                <a:cs typeface="+mn-cs"/>
              </a:rPr>
              <a:t>, et l'on associe une </a:t>
            </a:r>
            <a:r>
              <a:rPr lang="fr-CA" sz="1200" i="1" kern="1200" dirty="0" smtClean="0">
                <a:solidFill>
                  <a:schemeClr val="tx1"/>
                </a:solidFill>
                <a:effectLst/>
                <a:latin typeface="+mn-lt"/>
                <a:ea typeface="+mn-ea"/>
                <a:cs typeface="+mn-cs"/>
              </a:rPr>
              <a:t>probabilité</a:t>
            </a:r>
            <a:r>
              <a:rPr lang="fr-CA" sz="1200" kern="1200" dirty="0" smtClean="0">
                <a:solidFill>
                  <a:schemeClr val="tx1"/>
                </a:solidFill>
                <a:effectLst/>
                <a:latin typeface="+mn-lt"/>
                <a:ea typeface="+mn-ea"/>
                <a:cs typeface="+mn-cs"/>
              </a:rPr>
              <a:t> chiffrée à une terminologie précise. </a:t>
            </a:r>
          </a:p>
          <a:p>
            <a:r>
              <a:rPr lang="fr-CA" sz="1200" kern="1200" dirty="0" smtClean="0">
                <a:solidFill>
                  <a:schemeClr val="tx1"/>
                </a:solidFill>
                <a:effectLst/>
                <a:latin typeface="+mn-lt"/>
                <a:ea typeface="+mn-ea"/>
                <a:cs typeface="+mn-cs"/>
              </a:rPr>
              <a:t>Il est intéressant de reprendre le tableau précédent et d’y ajouter les probabilités.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Source:</a:t>
            </a:r>
          </a:p>
          <a:p>
            <a:r>
              <a:rPr lang="fr-CA" sz="1200" kern="1200" dirty="0" smtClean="0">
                <a:solidFill>
                  <a:schemeClr val="tx1"/>
                </a:solidFill>
                <a:effectLst/>
                <a:latin typeface="+mn-lt"/>
                <a:ea typeface="+mn-ea"/>
                <a:cs typeface="+mn-cs"/>
              </a:rPr>
              <a:t>Parry, M.L., O.F. </a:t>
            </a:r>
            <a:r>
              <a:rPr lang="fr-CA" sz="1200" kern="1200" dirty="0" err="1" smtClean="0">
                <a:solidFill>
                  <a:schemeClr val="tx1"/>
                </a:solidFill>
                <a:effectLst/>
                <a:latin typeface="+mn-lt"/>
                <a:ea typeface="+mn-ea"/>
                <a:cs typeface="+mn-cs"/>
              </a:rPr>
              <a:t>Canziani</a:t>
            </a:r>
            <a:r>
              <a:rPr lang="fr-CA" sz="1200" kern="1200" dirty="0" smtClean="0">
                <a:solidFill>
                  <a:schemeClr val="tx1"/>
                </a:solidFill>
                <a:effectLst/>
                <a:latin typeface="+mn-lt"/>
                <a:ea typeface="+mn-ea"/>
                <a:cs typeface="+mn-cs"/>
              </a:rPr>
              <a:t>, J.P. </a:t>
            </a:r>
            <a:r>
              <a:rPr lang="fr-CA" sz="1200" kern="1200" dirty="0" err="1" smtClean="0">
                <a:solidFill>
                  <a:schemeClr val="tx1"/>
                </a:solidFill>
                <a:effectLst/>
                <a:latin typeface="+mn-lt"/>
                <a:ea typeface="+mn-ea"/>
                <a:cs typeface="+mn-cs"/>
              </a:rPr>
              <a:t>Palutikof</a:t>
            </a:r>
            <a:r>
              <a:rPr lang="fr-CA" sz="1200" kern="1200" dirty="0" smtClean="0">
                <a:solidFill>
                  <a:schemeClr val="tx1"/>
                </a:solidFill>
                <a:effectLst/>
                <a:latin typeface="+mn-lt"/>
                <a:ea typeface="+mn-ea"/>
                <a:cs typeface="+mn-cs"/>
              </a:rPr>
              <a:t> et les auteurs de 2007 : Résume technique in: Bilan 2007 des changements climatiques: Impacts, adaptation et vulnérabilité. Contribution du Groupe de travail II au quatrième Rapport d’évaluation du Groupe d’experts intergouvernemental sur l’évolution du climat. M.L. Parry, O.F. </a:t>
            </a:r>
            <a:r>
              <a:rPr lang="fr-CA" sz="1200" kern="1200" dirty="0" err="1" smtClean="0">
                <a:solidFill>
                  <a:schemeClr val="tx1"/>
                </a:solidFill>
                <a:effectLst/>
                <a:latin typeface="+mn-lt"/>
                <a:ea typeface="+mn-ea"/>
                <a:cs typeface="+mn-cs"/>
              </a:rPr>
              <a:t>Canziani</a:t>
            </a:r>
            <a:r>
              <a:rPr lang="fr-CA" sz="1200" kern="1200" dirty="0" smtClean="0">
                <a:solidFill>
                  <a:schemeClr val="tx1"/>
                </a:solidFill>
                <a:effectLst/>
                <a:latin typeface="+mn-lt"/>
                <a:ea typeface="+mn-ea"/>
                <a:cs typeface="+mn-cs"/>
              </a:rPr>
              <a:t>, J.P. </a:t>
            </a:r>
            <a:r>
              <a:rPr lang="fr-CA" sz="1200" kern="1200" dirty="0" err="1" smtClean="0">
                <a:solidFill>
                  <a:schemeClr val="tx1"/>
                </a:solidFill>
                <a:effectLst/>
                <a:latin typeface="+mn-lt"/>
                <a:ea typeface="+mn-ea"/>
                <a:cs typeface="+mn-cs"/>
              </a:rPr>
              <a:t>Palutikof</a:t>
            </a:r>
            <a:r>
              <a:rPr lang="fr-CA" sz="1200" kern="1200" dirty="0" smtClean="0">
                <a:solidFill>
                  <a:schemeClr val="tx1"/>
                </a:solidFill>
                <a:effectLst/>
                <a:latin typeface="+mn-lt"/>
                <a:ea typeface="+mn-ea"/>
                <a:cs typeface="+mn-cs"/>
              </a:rPr>
              <a:t>, P.J. van der Linden et C.E. Hanson, (</a:t>
            </a:r>
            <a:r>
              <a:rPr lang="fr-CA" sz="1200" kern="1200" dirty="0" err="1" smtClean="0">
                <a:solidFill>
                  <a:schemeClr val="tx1"/>
                </a:solidFill>
                <a:effectLst/>
                <a:latin typeface="+mn-lt"/>
                <a:ea typeface="+mn-ea"/>
                <a:cs typeface="+mn-cs"/>
              </a:rPr>
              <a:t>ed</a:t>
            </a:r>
            <a:r>
              <a:rPr lang="fr-CA" sz="1200" kern="1200" dirty="0" smtClean="0">
                <a:solidFill>
                  <a:schemeClr val="tx1"/>
                </a:solidFill>
                <a:effectLst/>
                <a:latin typeface="+mn-lt"/>
                <a:ea typeface="+mn-ea"/>
                <a:cs typeface="+mn-cs"/>
              </a:rPr>
              <a:t>.), Cambridge </a:t>
            </a:r>
            <a:r>
              <a:rPr lang="fr-CA" sz="1200" kern="1200" dirty="0" err="1" smtClean="0">
                <a:solidFill>
                  <a:schemeClr val="tx1"/>
                </a:solidFill>
                <a:effectLst/>
                <a:latin typeface="+mn-lt"/>
                <a:ea typeface="+mn-ea"/>
                <a:cs typeface="+mn-cs"/>
              </a:rPr>
              <a:t>University</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Press</a:t>
            </a:r>
            <a:r>
              <a:rPr lang="fr-CA" sz="1200" kern="1200" dirty="0" smtClean="0">
                <a:solidFill>
                  <a:schemeClr val="tx1"/>
                </a:solidFill>
                <a:effectLst/>
                <a:latin typeface="+mn-lt"/>
                <a:ea typeface="+mn-ea"/>
                <a:cs typeface="+mn-cs"/>
              </a:rPr>
              <a:t>, Cambridge, Royaume-Uni et New York, NY, E.-U.</a:t>
            </a:r>
          </a:p>
          <a:p>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16</a:t>
            </a:fld>
            <a:endParaRPr lang="fr-CA"/>
          </a:p>
        </p:txBody>
      </p:sp>
    </p:spTree>
    <p:extLst>
      <p:ext uri="{BB962C8B-B14F-4D97-AF65-F5344CB8AC3E}">
        <p14:creationId xmlns:p14="http://schemas.microsoft.com/office/powerpoint/2010/main" val="33620303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Reprise du tableau des changements observés, mais cette fois en reportant, en rouge, la probabilité d’occurrence des tendances observées, de la probabilité de la contribution humaine à celles-ci, et de la probabilité des tendances futures telles que projetées avec les modèles climatiques et les scénarios d’évolution.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Source : </a:t>
            </a:r>
          </a:p>
          <a:p>
            <a:r>
              <a:rPr lang="fr-CA" sz="1200" kern="1200" dirty="0" err="1" smtClean="0">
                <a:solidFill>
                  <a:schemeClr val="tx1"/>
                </a:solidFill>
                <a:effectLst/>
                <a:latin typeface="+mn-lt"/>
                <a:ea typeface="+mn-ea"/>
                <a:cs typeface="+mn-cs"/>
              </a:rPr>
              <a:t>Solomon</a:t>
            </a:r>
            <a:r>
              <a:rPr lang="fr-CA" sz="1200" kern="1200" dirty="0" smtClean="0">
                <a:solidFill>
                  <a:schemeClr val="tx1"/>
                </a:solidFill>
                <a:effectLst/>
                <a:latin typeface="+mn-lt"/>
                <a:ea typeface="+mn-ea"/>
                <a:cs typeface="+mn-cs"/>
              </a:rPr>
              <a:t>, S., D. Qin, M. Manning, R.B. </a:t>
            </a:r>
            <a:r>
              <a:rPr lang="fr-CA" sz="1200" kern="1200" dirty="0" err="1" smtClean="0">
                <a:solidFill>
                  <a:schemeClr val="tx1"/>
                </a:solidFill>
                <a:effectLst/>
                <a:latin typeface="+mn-lt"/>
                <a:ea typeface="+mn-ea"/>
                <a:cs typeface="+mn-cs"/>
              </a:rPr>
              <a:t>Alley</a:t>
            </a:r>
            <a:r>
              <a:rPr lang="fr-CA" sz="1200" kern="1200" dirty="0" smtClean="0">
                <a:solidFill>
                  <a:schemeClr val="tx1"/>
                </a:solidFill>
                <a:effectLst/>
                <a:latin typeface="+mn-lt"/>
                <a:ea typeface="+mn-ea"/>
                <a:cs typeface="+mn-cs"/>
              </a:rPr>
              <a:t>, T. </a:t>
            </a:r>
            <a:r>
              <a:rPr lang="fr-CA" sz="1200" kern="1200" dirty="0" err="1" smtClean="0">
                <a:solidFill>
                  <a:schemeClr val="tx1"/>
                </a:solidFill>
                <a:effectLst/>
                <a:latin typeface="+mn-lt"/>
                <a:ea typeface="+mn-ea"/>
                <a:cs typeface="+mn-cs"/>
              </a:rPr>
              <a:t>Berntsen</a:t>
            </a:r>
            <a:r>
              <a:rPr lang="fr-CA" sz="1200" kern="1200" dirty="0" smtClean="0">
                <a:solidFill>
                  <a:schemeClr val="tx1"/>
                </a:solidFill>
                <a:effectLst/>
                <a:latin typeface="+mn-lt"/>
                <a:ea typeface="+mn-ea"/>
                <a:cs typeface="+mn-cs"/>
              </a:rPr>
              <a:t>, N.L. </a:t>
            </a:r>
            <a:r>
              <a:rPr lang="fr-CA" sz="1200" kern="1200" dirty="0" err="1" smtClean="0">
                <a:solidFill>
                  <a:schemeClr val="tx1"/>
                </a:solidFill>
                <a:effectLst/>
                <a:latin typeface="+mn-lt"/>
                <a:ea typeface="+mn-ea"/>
                <a:cs typeface="+mn-cs"/>
              </a:rPr>
              <a:t>Bindoff</a:t>
            </a:r>
            <a:r>
              <a:rPr lang="fr-CA" sz="1200" kern="1200" dirty="0" smtClean="0">
                <a:solidFill>
                  <a:schemeClr val="tx1"/>
                </a:solidFill>
                <a:effectLst/>
                <a:latin typeface="+mn-lt"/>
                <a:ea typeface="+mn-ea"/>
                <a:cs typeface="+mn-cs"/>
              </a:rPr>
              <a:t>, Z. Chen, A. </a:t>
            </a:r>
            <a:r>
              <a:rPr lang="fr-CA" sz="1200" kern="1200" dirty="0" err="1" smtClean="0">
                <a:solidFill>
                  <a:schemeClr val="tx1"/>
                </a:solidFill>
                <a:effectLst/>
                <a:latin typeface="+mn-lt"/>
                <a:ea typeface="+mn-ea"/>
                <a:cs typeface="+mn-cs"/>
              </a:rPr>
              <a:t>Chidthaisong</a:t>
            </a:r>
            <a:r>
              <a:rPr lang="fr-CA" sz="1200" kern="1200" dirty="0" smtClean="0">
                <a:solidFill>
                  <a:schemeClr val="tx1"/>
                </a:solidFill>
                <a:effectLst/>
                <a:latin typeface="+mn-lt"/>
                <a:ea typeface="+mn-ea"/>
                <a:cs typeface="+mn-cs"/>
              </a:rPr>
              <a:t>, J.M. Gregory, G.C. </a:t>
            </a:r>
            <a:r>
              <a:rPr lang="fr-CA" sz="1200" kern="1200" dirty="0" err="1" smtClean="0">
                <a:solidFill>
                  <a:schemeClr val="tx1"/>
                </a:solidFill>
                <a:effectLst/>
                <a:latin typeface="+mn-lt"/>
                <a:ea typeface="+mn-ea"/>
                <a:cs typeface="+mn-cs"/>
              </a:rPr>
              <a:t>Hegerl</a:t>
            </a:r>
            <a:r>
              <a:rPr lang="fr-CA" sz="1200" kern="1200" dirty="0" smtClean="0">
                <a:solidFill>
                  <a:schemeClr val="tx1"/>
                </a:solidFill>
                <a:effectLst/>
                <a:latin typeface="+mn-lt"/>
                <a:ea typeface="+mn-ea"/>
                <a:cs typeface="+mn-cs"/>
              </a:rPr>
              <a:t>, M. </a:t>
            </a:r>
            <a:r>
              <a:rPr lang="fr-CA" sz="1200" kern="1200" dirty="0" err="1" smtClean="0">
                <a:solidFill>
                  <a:schemeClr val="tx1"/>
                </a:solidFill>
                <a:effectLst/>
                <a:latin typeface="+mn-lt"/>
                <a:ea typeface="+mn-ea"/>
                <a:cs typeface="+mn-cs"/>
              </a:rPr>
              <a:t>Heimann</a:t>
            </a:r>
            <a:r>
              <a:rPr lang="fr-CA" sz="1200" kern="1200" dirty="0" smtClean="0">
                <a:solidFill>
                  <a:schemeClr val="tx1"/>
                </a:solidFill>
                <a:effectLst/>
                <a:latin typeface="+mn-lt"/>
                <a:ea typeface="+mn-ea"/>
                <a:cs typeface="+mn-cs"/>
              </a:rPr>
              <a:t>, B. </a:t>
            </a:r>
            <a:r>
              <a:rPr lang="fr-CA" sz="1200" kern="1200" dirty="0" err="1" smtClean="0">
                <a:solidFill>
                  <a:schemeClr val="tx1"/>
                </a:solidFill>
                <a:effectLst/>
                <a:latin typeface="+mn-lt"/>
                <a:ea typeface="+mn-ea"/>
                <a:cs typeface="+mn-cs"/>
              </a:rPr>
              <a:t>Hewitson</a:t>
            </a:r>
            <a:r>
              <a:rPr lang="fr-CA" sz="1200" kern="1200" dirty="0" smtClean="0">
                <a:solidFill>
                  <a:schemeClr val="tx1"/>
                </a:solidFill>
                <a:effectLst/>
                <a:latin typeface="+mn-lt"/>
                <a:ea typeface="+mn-ea"/>
                <a:cs typeface="+mn-cs"/>
              </a:rPr>
              <a:t>, B.J. </a:t>
            </a:r>
            <a:r>
              <a:rPr lang="fr-CA" sz="1200" kern="1200" dirty="0" err="1" smtClean="0">
                <a:solidFill>
                  <a:schemeClr val="tx1"/>
                </a:solidFill>
                <a:effectLst/>
                <a:latin typeface="+mn-lt"/>
                <a:ea typeface="+mn-ea"/>
                <a:cs typeface="+mn-cs"/>
              </a:rPr>
              <a:t>Hoskins</a:t>
            </a:r>
            <a:r>
              <a:rPr lang="fr-CA" sz="1200" kern="1200" dirty="0" smtClean="0">
                <a:solidFill>
                  <a:schemeClr val="tx1"/>
                </a:solidFill>
                <a:effectLst/>
                <a:latin typeface="+mn-lt"/>
                <a:ea typeface="+mn-ea"/>
                <a:cs typeface="+mn-cs"/>
              </a:rPr>
              <a:t>, F. Joos, J. </a:t>
            </a:r>
            <a:r>
              <a:rPr lang="fr-CA" sz="1200" kern="1200" dirty="0" err="1" smtClean="0">
                <a:solidFill>
                  <a:schemeClr val="tx1"/>
                </a:solidFill>
                <a:effectLst/>
                <a:latin typeface="+mn-lt"/>
                <a:ea typeface="+mn-ea"/>
                <a:cs typeface="+mn-cs"/>
              </a:rPr>
              <a:t>Jouzel</a:t>
            </a:r>
            <a:r>
              <a:rPr lang="fr-CA" sz="1200" kern="1200" dirty="0" smtClean="0">
                <a:solidFill>
                  <a:schemeClr val="tx1"/>
                </a:solidFill>
                <a:effectLst/>
                <a:latin typeface="+mn-lt"/>
                <a:ea typeface="+mn-ea"/>
                <a:cs typeface="+mn-cs"/>
              </a:rPr>
              <a:t>, V. </a:t>
            </a:r>
            <a:r>
              <a:rPr lang="fr-CA" sz="1200" kern="1200" dirty="0" err="1" smtClean="0">
                <a:solidFill>
                  <a:schemeClr val="tx1"/>
                </a:solidFill>
                <a:effectLst/>
                <a:latin typeface="+mn-lt"/>
                <a:ea typeface="+mn-ea"/>
                <a:cs typeface="+mn-cs"/>
              </a:rPr>
              <a:t>Kattsov</a:t>
            </a:r>
            <a:r>
              <a:rPr lang="fr-CA" sz="1200" kern="1200" dirty="0" smtClean="0">
                <a:solidFill>
                  <a:schemeClr val="tx1"/>
                </a:solidFill>
                <a:effectLst/>
                <a:latin typeface="+mn-lt"/>
                <a:ea typeface="+mn-ea"/>
                <a:cs typeface="+mn-cs"/>
              </a:rPr>
              <a:t>, U. </a:t>
            </a:r>
            <a:r>
              <a:rPr lang="fr-CA" sz="1200" kern="1200" dirty="0" err="1" smtClean="0">
                <a:solidFill>
                  <a:schemeClr val="tx1"/>
                </a:solidFill>
                <a:effectLst/>
                <a:latin typeface="+mn-lt"/>
                <a:ea typeface="+mn-ea"/>
                <a:cs typeface="+mn-cs"/>
              </a:rPr>
              <a:t>Lohmann</a:t>
            </a:r>
            <a:r>
              <a:rPr lang="fr-CA" sz="1200" kern="1200" dirty="0" smtClean="0">
                <a:solidFill>
                  <a:schemeClr val="tx1"/>
                </a:solidFill>
                <a:effectLst/>
                <a:latin typeface="+mn-lt"/>
                <a:ea typeface="+mn-ea"/>
                <a:cs typeface="+mn-cs"/>
              </a:rPr>
              <a:t>, T. </a:t>
            </a:r>
            <a:r>
              <a:rPr lang="fr-CA" sz="1200" kern="1200" dirty="0" err="1" smtClean="0">
                <a:solidFill>
                  <a:schemeClr val="tx1"/>
                </a:solidFill>
                <a:effectLst/>
                <a:latin typeface="+mn-lt"/>
                <a:ea typeface="+mn-ea"/>
                <a:cs typeface="+mn-cs"/>
              </a:rPr>
              <a:t>Matsuno</a:t>
            </a:r>
            <a:r>
              <a:rPr lang="fr-CA" sz="1200" kern="1200" dirty="0" smtClean="0">
                <a:solidFill>
                  <a:schemeClr val="tx1"/>
                </a:solidFill>
                <a:effectLst/>
                <a:latin typeface="+mn-lt"/>
                <a:ea typeface="+mn-ea"/>
                <a:cs typeface="+mn-cs"/>
              </a:rPr>
              <a:t>, M. Molina, N. </a:t>
            </a:r>
            <a:r>
              <a:rPr lang="fr-CA" sz="1200" kern="1200" dirty="0" err="1" smtClean="0">
                <a:solidFill>
                  <a:schemeClr val="tx1"/>
                </a:solidFill>
                <a:effectLst/>
                <a:latin typeface="+mn-lt"/>
                <a:ea typeface="+mn-ea"/>
                <a:cs typeface="+mn-cs"/>
              </a:rPr>
              <a:t>Nicholls</a:t>
            </a:r>
            <a:r>
              <a:rPr lang="fr-CA" sz="1200" kern="1200" dirty="0" smtClean="0">
                <a:solidFill>
                  <a:schemeClr val="tx1"/>
                </a:solidFill>
                <a:effectLst/>
                <a:latin typeface="+mn-lt"/>
                <a:ea typeface="+mn-ea"/>
                <a:cs typeface="+mn-cs"/>
              </a:rPr>
              <a:t>, J. </a:t>
            </a:r>
            <a:r>
              <a:rPr lang="fr-CA" sz="1200" kern="1200" dirty="0" err="1" smtClean="0">
                <a:solidFill>
                  <a:schemeClr val="tx1"/>
                </a:solidFill>
                <a:effectLst/>
                <a:latin typeface="+mn-lt"/>
                <a:ea typeface="+mn-ea"/>
                <a:cs typeface="+mn-cs"/>
              </a:rPr>
              <a:t>Overpeck</a:t>
            </a:r>
            <a:r>
              <a:rPr lang="fr-CA" sz="1200" kern="1200" dirty="0" smtClean="0">
                <a:solidFill>
                  <a:schemeClr val="tx1"/>
                </a:solidFill>
                <a:effectLst/>
                <a:latin typeface="+mn-lt"/>
                <a:ea typeface="+mn-ea"/>
                <a:cs typeface="+mn-cs"/>
              </a:rPr>
              <a:t>, G. Raga, V. </a:t>
            </a:r>
            <a:r>
              <a:rPr lang="fr-CA" sz="1200" kern="1200" dirty="0" err="1" smtClean="0">
                <a:solidFill>
                  <a:schemeClr val="tx1"/>
                </a:solidFill>
                <a:effectLst/>
                <a:latin typeface="+mn-lt"/>
                <a:ea typeface="+mn-ea"/>
                <a:cs typeface="+mn-cs"/>
              </a:rPr>
              <a:t>Ramaswamy</a:t>
            </a:r>
            <a:r>
              <a:rPr lang="fr-CA" sz="1200" kern="1200" dirty="0" smtClean="0">
                <a:solidFill>
                  <a:schemeClr val="tx1"/>
                </a:solidFill>
                <a:effectLst/>
                <a:latin typeface="+mn-lt"/>
                <a:ea typeface="+mn-ea"/>
                <a:cs typeface="+mn-cs"/>
              </a:rPr>
              <a:t>, J. </a:t>
            </a:r>
            <a:r>
              <a:rPr lang="fr-CA" sz="1200" kern="1200" dirty="0" err="1" smtClean="0">
                <a:solidFill>
                  <a:schemeClr val="tx1"/>
                </a:solidFill>
                <a:effectLst/>
                <a:latin typeface="+mn-lt"/>
                <a:ea typeface="+mn-ea"/>
                <a:cs typeface="+mn-cs"/>
              </a:rPr>
              <a:t>Ren</a:t>
            </a:r>
            <a:r>
              <a:rPr lang="fr-CA" sz="1200" kern="1200" dirty="0" smtClean="0">
                <a:solidFill>
                  <a:schemeClr val="tx1"/>
                </a:solidFill>
                <a:effectLst/>
                <a:latin typeface="+mn-lt"/>
                <a:ea typeface="+mn-ea"/>
                <a:cs typeface="+mn-cs"/>
              </a:rPr>
              <a:t>, M. </a:t>
            </a:r>
            <a:r>
              <a:rPr lang="fr-CA" sz="1200" kern="1200" dirty="0" err="1" smtClean="0">
                <a:solidFill>
                  <a:schemeClr val="tx1"/>
                </a:solidFill>
                <a:effectLst/>
                <a:latin typeface="+mn-lt"/>
                <a:ea typeface="+mn-ea"/>
                <a:cs typeface="+mn-cs"/>
              </a:rPr>
              <a:t>Rusticucci</a:t>
            </a:r>
            <a:r>
              <a:rPr lang="fr-CA" sz="1200" kern="1200" dirty="0" smtClean="0">
                <a:solidFill>
                  <a:schemeClr val="tx1"/>
                </a:solidFill>
                <a:effectLst/>
                <a:latin typeface="+mn-lt"/>
                <a:ea typeface="+mn-ea"/>
                <a:cs typeface="+mn-cs"/>
              </a:rPr>
              <a:t>, R. Somerville, T.F. Stocker, P. </a:t>
            </a:r>
            <a:r>
              <a:rPr lang="fr-CA" sz="1200" kern="1200" dirty="0" err="1" smtClean="0">
                <a:solidFill>
                  <a:schemeClr val="tx1"/>
                </a:solidFill>
                <a:effectLst/>
                <a:latin typeface="+mn-lt"/>
                <a:ea typeface="+mn-ea"/>
                <a:cs typeface="+mn-cs"/>
              </a:rPr>
              <a:t>Whetton</a:t>
            </a:r>
            <a:r>
              <a:rPr lang="fr-CA" sz="1200" kern="1200" dirty="0" smtClean="0">
                <a:solidFill>
                  <a:schemeClr val="tx1"/>
                </a:solidFill>
                <a:effectLst/>
                <a:latin typeface="+mn-lt"/>
                <a:ea typeface="+mn-ea"/>
                <a:cs typeface="+mn-cs"/>
              </a:rPr>
              <a:t>, R.A. Wood and D. </a:t>
            </a:r>
            <a:r>
              <a:rPr lang="fr-CA" sz="1200" kern="1200" dirty="0" err="1" smtClean="0">
                <a:solidFill>
                  <a:schemeClr val="tx1"/>
                </a:solidFill>
                <a:effectLst/>
                <a:latin typeface="+mn-lt"/>
                <a:ea typeface="+mn-ea"/>
                <a:cs typeface="+mn-cs"/>
              </a:rPr>
              <a:t>Wratt</a:t>
            </a:r>
            <a:r>
              <a:rPr lang="fr-CA" sz="1200" kern="1200" dirty="0" smtClean="0">
                <a:solidFill>
                  <a:schemeClr val="tx1"/>
                </a:solidFill>
                <a:effectLst/>
                <a:latin typeface="+mn-lt"/>
                <a:ea typeface="+mn-ea"/>
                <a:cs typeface="+mn-cs"/>
              </a:rPr>
              <a:t>, 2007: Résumé technique. In: </a:t>
            </a:r>
            <a:r>
              <a:rPr lang="fr-CA" sz="1200" i="1" kern="1200" dirty="0" smtClean="0">
                <a:solidFill>
                  <a:schemeClr val="tx1"/>
                </a:solidFill>
                <a:effectLst/>
                <a:latin typeface="+mn-lt"/>
                <a:ea typeface="+mn-ea"/>
                <a:cs typeface="+mn-cs"/>
              </a:rPr>
              <a:t>changements climatiques 2007: Les éléments scientifiques. Contribution du groupe de travail I au quatrième Rapport d’évaluation du Groupe d’experts intergouvernemental sur les changements climatiques </a:t>
            </a:r>
            <a:r>
              <a:rPr lang="fr-CA" sz="1200" kern="1200" dirty="0" smtClean="0">
                <a:solidFill>
                  <a:schemeClr val="tx1"/>
                </a:solidFill>
                <a:effectLst/>
                <a:latin typeface="+mn-lt"/>
                <a:ea typeface="+mn-ea"/>
                <a:cs typeface="+mn-cs"/>
              </a:rPr>
              <a:t>[</a:t>
            </a:r>
            <a:r>
              <a:rPr lang="fr-CA" sz="1200" kern="1200" dirty="0" err="1" smtClean="0">
                <a:solidFill>
                  <a:schemeClr val="tx1"/>
                </a:solidFill>
                <a:effectLst/>
                <a:latin typeface="+mn-lt"/>
                <a:ea typeface="+mn-ea"/>
                <a:cs typeface="+mn-cs"/>
              </a:rPr>
              <a:t>Solomon</a:t>
            </a:r>
            <a:r>
              <a:rPr lang="fr-CA" sz="1200" kern="1200" dirty="0" smtClean="0">
                <a:solidFill>
                  <a:schemeClr val="tx1"/>
                </a:solidFill>
                <a:effectLst/>
                <a:latin typeface="+mn-lt"/>
                <a:ea typeface="+mn-ea"/>
                <a:cs typeface="+mn-cs"/>
              </a:rPr>
              <a:t>, S., D. Qin, M. Manning, Z. Chen, M. Marquis, K.B. </a:t>
            </a:r>
            <a:r>
              <a:rPr lang="fr-CA" sz="1200" kern="1200" dirty="0" err="1" smtClean="0">
                <a:solidFill>
                  <a:schemeClr val="tx1"/>
                </a:solidFill>
                <a:effectLst/>
                <a:latin typeface="+mn-lt"/>
                <a:ea typeface="+mn-ea"/>
                <a:cs typeface="+mn-cs"/>
              </a:rPr>
              <a:t>Averyt</a:t>
            </a:r>
            <a:r>
              <a:rPr lang="fr-CA" sz="1200" kern="1200" dirty="0" smtClean="0">
                <a:solidFill>
                  <a:schemeClr val="tx1"/>
                </a:solidFill>
                <a:effectLst/>
                <a:latin typeface="+mn-lt"/>
                <a:ea typeface="+mn-ea"/>
                <a:cs typeface="+mn-cs"/>
              </a:rPr>
              <a:t>, M. </a:t>
            </a:r>
            <a:r>
              <a:rPr lang="fr-CA" sz="1200" kern="1200" dirty="0" err="1" smtClean="0">
                <a:solidFill>
                  <a:schemeClr val="tx1"/>
                </a:solidFill>
                <a:effectLst/>
                <a:latin typeface="+mn-lt"/>
                <a:ea typeface="+mn-ea"/>
                <a:cs typeface="+mn-cs"/>
              </a:rPr>
              <a:t>Tignor</a:t>
            </a:r>
            <a:r>
              <a:rPr lang="fr-CA" sz="1200" kern="1200" dirty="0" smtClean="0">
                <a:solidFill>
                  <a:schemeClr val="tx1"/>
                </a:solidFill>
                <a:effectLst/>
                <a:latin typeface="+mn-lt"/>
                <a:ea typeface="+mn-ea"/>
                <a:cs typeface="+mn-cs"/>
              </a:rPr>
              <a:t> and H.L. Miller (</a:t>
            </a:r>
            <a:r>
              <a:rPr lang="fr-CA" sz="1200" kern="1200" dirty="0" err="1" smtClean="0">
                <a:solidFill>
                  <a:schemeClr val="tx1"/>
                </a:solidFill>
                <a:effectLst/>
                <a:latin typeface="+mn-lt"/>
                <a:ea typeface="+mn-ea"/>
                <a:cs typeface="+mn-cs"/>
              </a:rPr>
              <a:t>eds</a:t>
            </a:r>
            <a:r>
              <a:rPr lang="fr-CA" sz="1200" kern="1200" dirty="0" smtClean="0">
                <a:solidFill>
                  <a:schemeClr val="tx1"/>
                </a:solidFill>
                <a:effectLst/>
                <a:latin typeface="+mn-lt"/>
                <a:ea typeface="+mn-ea"/>
                <a:cs typeface="+mn-cs"/>
              </a:rPr>
              <a:t>.)]. Cambridge </a:t>
            </a:r>
            <a:r>
              <a:rPr lang="fr-CA" sz="1200" kern="1200" dirty="0" err="1" smtClean="0">
                <a:solidFill>
                  <a:schemeClr val="tx1"/>
                </a:solidFill>
                <a:effectLst/>
                <a:latin typeface="+mn-lt"/>
                <a:ea typeface="+mn-ea"/>
                <a:cs typeface="+mn-cs"/>
              </a:rPr>
              <a:t>University</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Press</a:t>
            </a:r>
            <a:r>
              <a:rPr lang="fr-CA" sz="1200" kern="1200" dirty="0" smtClean="0">
                <a:solidFill>
                  <a:schemeClr val="tx1"/>
                </a:solidFill>
                <a:effectLst/>
                <a:latin typeface="+mn-lt"/>
                <a:ea typeface="+mn-ea"/>
                <a:cs typeface="+mn-cs"/>
              </a:rPr>
              <a:t>, Cambridge, Royaume-Uni et New York, NY, États-Unis d’Amérique.</a:t>
            </a:r>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17</a:t>
            </a:fld>
            <a:endParaRPr lang="fr-CA"/>
          </a:p>
        </p:txBody>
      </p:sp>
    </p:spTree>
    <p:extLst>
      <p:ext uri="{BB962C8B-B14F-4D97-AF65-F5344CB8AC3E}">
        <p14:creationId xmlns:p14="http://schemas.microsoft.com/office/powerpoint/2010/main" val="9774652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fr-CA" sz="1200" kern="1200" dirty="0" smtClean="0">
                <a:solidFill>
                  <a:schemeClr val="tx1"/>
                </a:solidFill>
                <a:effectLst/>
                <a:latin typeface="+mn-lt"/>
                <a:ea typeface="+mn-ea"/>
                <a:cs typeface="+mn-cs"/>
              </a:rPr>
              <a:t>Quelques observations selon le GIEC 2007 sur les façons dont se manifeste la hausse des températures dans plusieurs régions. </a:t>
            </a:r>
            <a:endParaRPr lang="fr-CA" dirty="0" smtClean="0"/>
          </a:p>
        </p:txBody>
      </p:sp>
      <p:sp>
        <p:nvSpPr>
          <p:cNvPr id="4" name="Espace réservé du numéro de diapositive 3"/>
          <p:cNvSpPr>
            <a:spLocks noGrp="1"/>
          </p:cNvSpPr>
          <p:nvPr>
            <p:ph type="sldNum" sz="quarter" idx="5"/>
          </p:nvPr>
        </p:nvSpPr>
        <p:spPr/>
        <p:txBody>
          <a:bodyPr/>
          <a:lstStyle/>
          <a:p>
            <a:pPr>
              <a:defRPr/>
            </a:pPr>
            <a:fld id="{CC147D0C-508B-4B48-9158-E31DFFEE4772}" type="slidenum">
              <a:rPr lang="fr-CA" smtClean="0"/>
              <a:pPr>
                <a:defRPr/>
              </a:pPr>
              <a:t>18</a:t>
            </a:fld>
            <a:endParaRPr lang="fr-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fr-CA" sz="1200" kern="1200" dirty="0" smtClean="0">
                <a:solidFill>
                  <a:schemeClr val="tx1"/>
                </a:solidFill>
                <a:effectLst/>
                <a:latin typeface="+mn-lt"/>
                <a:ea typeface="+mn-ea"/>
                <a:cs typeface="+mn-cs"/>
              </a:rPr>
              <a:t>Quelques observations selon le GIEC 2007 sur les modifications du régime de précipitation dans plusieurs régions du monde.</a:t>
            </a:r>
            <a:endParaRPr lang="fr-CA" dirty="0" smtClean="0"/>
          </a:p>
        </p:txBody>
      </p:sp>
      <p:sp>
        <p:nvSpPr>
          <p:cNvPr id="4" name="Espace réservé du numéro de diapositive 3"/>
          <p:cNvSpPr>
            <a:spLocks noGrp="1"/>
          </p:cNvSpPr>
          <p:nvPr>
            <p:ph type="sldNum" sz="quarter" idx="5"/>
          </p:nvPr>
        </p:nvSpPr>
        <p:spPr/>
        <p:txBody>
          <a:bodyPr/>
          <a:lstStyle/>
          <a:p>
            <a:pPr>
              <a:defRPr/>
            </a:pPr>
            <a:fld id="{F0159538-A1E1-4D48-9CB8-3335C78A220C}" type="slidenum">
              <a:rPr lang="fr-CA" smtClean="0"/>
              <a:pPr>
                <a:defRPr/>
              </a:pPr>
              <a:t>19</a:t>
            </a:fld>
            <a:endParaRPr lang="fr-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fr-CA" sz="1200" kern="1200" dirty="0" smtClean="0">
                <a:solidFill>
                  <a:schemeClr val="tx1"/>
                </a:solidFill>
                <a:effectLst/>
                <a:latin typeface="+mn-lt"/>
                <a:ea typeface="+mn-ea"/>
                <a:cs typeface="+mn-cs"/>
              </a:rPr>
              <a:t>Les données montrent que le nombre total d’ouragans sur la Terre n’est pas plus élevé, mais il semble y avoir une nette augmentation de la proportion d’ouragans considérés forts. Leur nombre n'augmente pas, mais leur puissance, leur intensité, oui!  </a:t>
            </a: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Ceci n’est pas peut-être pas si surprenant… </a:t>
            </a:r>
          </a:p>
          <a:p>
            <a:r>
              <a:rPr lang="fr-CA" sz="1200" kern="1200" dirty="0" smtClean="0">
                <a:solidFill>
                  <a:schemeClr val="tx1"/>
                </a:solidFill>
                <a:effectLst/>
                <a:latin typeface="+mn-lt"/>
                <a:ea typeface="+mn-ea"/>
                <a:cs typeface="+mn-cs"/>
              </a:rPr>
              <a:t>La formation des ouragans est possible lorsque la température de l’eau de l’océan atteint environ 27 C sur une certaine profondeur. Or avec des températures atmosphériques et des températures océaniques à la hausse, beaucoup d’énergie (chaleur) s’est accumulée au moment où toutes les conditions favorables à la formation des ouragans se présentent. </a:t>
            </a:r>
            <a:endParaRPr lang="fr-CA" dirty="0" smtClean="0"/>
          </a:p>
        </p:txBody>
      </p:sp>
      <p:sp>
        <p:nvSpPr>
          <p:cNvPr id="4" name="Espace réservé du numéro de diapositive 3"/>
          <p:cNvSpPr>
            <a:spLocks noGrp="1"/>
          </p:cNvSpPr>
          <p:nvPr>
            <p:ph type="sldNum" sz="quarter" idx="5"/>
          </p:nvPr>
        </p:nvSpPr>
        <p:spPr/>
        <p:txBody>
          <a:bodyPr/>
          <a:lstStyle/>
          <a:p>
            <a:pPr>
              <a:defRPr/>
            </a:pPr>
            <a:fld id="{3D2AAF4D-84C9-4397-B0D3-88BC330C3748}" type="slidenum">
              <a:rPr lang="fr-CA"/>
              <a:pPr>
                <a:defRPr/>
              </a:pPr>
              <a:t>20</a:t>
            </a:fld>
            <a:endParaRPr lang="fr-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fr-CA" sz="1200" kern="1200" dirty="0" smtClean="0">
                <a:solidFill>
                  <a:schemeClr val="tx1"/>
                </a:solidFill>
                <a:effectLst/>
                <a:latin typeface="+mn-lt"/>
                <a:ea typeface="+mn-ea"/>
                <a:cs typeface="+mn-cs"/>
              </a:rPr>
              <a:t>Quelques conséquences des changements climatiques: soit directement en lien avec la température plus élevée de l’eau, soit indirectement, par exemple par l’apport d’eau douce provenant de glaces terrestres (calottes ou inlandsis). </a:t>
            </a:r>
          </a:p>
          <a:p>
            <a:r>
              <a:rPr lang="fr-CA" sz="1200" kern="1200" dirty="0" smtClean="0">
                <a:solidFill>
                  <a:schemeClr val="tx1"/>
                </a:solidFill>
                <a:effectLst/>
                <a:latin typeface="+mn-lt"/>
                <a:ea typeface="+mn-ea"/>
                <a:cs typeface="+mn-cs"/>
              </a:rPr>
              <a:t>Les perturbations peuvent être plus locales ou globales. </a:t>
            </a:r>
            <a:r>
              <a:rPr lang="en-CA" sz="1200" kern="1200" dirty="0" err="1" smtClean="0">
                <a:solidFill>
                  <a:schemeClr val="tx1"/>
                </a:solidFill>
                <a:effectLst/>
                <a:latin typeface="+mn-lt"/>
                <a:ea typeface="+mn-ea"/>
                <a:cs typeface="+mn-cs"/>
              </a:rPr>
              <a:t>Parmi</a:t>
            </a:r>
            <a:r>
              <a:rPr lang="en-CA" sz="1200" kern="1200" dirty="0" smtClean="0">
                <a:solidFill>
                  <a:schemeClr val="tx1"/>
                </a:solidFill>
                <a:effectLst/>
                <a:latin typeface="+mn-lt"/>
                <a:ea typeface="+mn-ea"/>
                <a:cs typeface="+mn-cs"/>
              </a:rPr>
              <a:t> </a:t>
            </a:r>
            <a:r>
              <a:rPr lang="en-CA" sz="1200" kern="1200" dirty="0" err="1" smtClean="0">
                <a:solidFill>
                  <a:schemeClr val="tx1"/>
                </a:solidFill>
                <a:effectLst/>
                <a:latin typeface="+mn-lt"/>
                <a:ea typeface="+mn-ea"/>
                <a:cs typeface="+mn-cs"/>
              </a:rPr>
              <a:t>celles</a:t>
            </a:r>
            <a:r>
              <a:rPr lang="en-CA" sz="1200" kern="1200" dirty="0" smtClean="0">
                <a:solidFill>
                  <a:schemeClr val="tx1"/>
                </a:solidFill>
                <a:effectLst/>
                <a:latin typeface="+mn-lt"/>
                <a:ea typeface="+mn-ea"/>
                <a:cs typeface="+mn-cs"/>
              </a:rPr>
              <a:t>-ci:</a:t>
            </a:r>
            <a:endParaRPr lang="fr-CA" sz="1200" kern="1200" dirty="0" smtClean="0">
              <a:solidFill>
                <a:schemeClr val="tx1"/>
              </a:solidFill>
              <a:effectLst/>
              <a:latin typeface="+mn-lt"/>
              <a:ea typeface="+mn-ea"/>
              <a:cs typeface="+mn-cs"/>
            </a:endParaRPr>
          </a:p>
          <a:p>
            <a:pPr marL="171450" lvl="0" indent="-171450">
              <a:buFont typeface="Arial" pitchFamily="34" charset="0"/>
              <a:buChar char="•"/>
            </a:pPr>
            <a:r>
              <a:rPr lang="fr-CA" sz="1200" kern="1200" dirty="0" smtClean="0">
                <a:solidFill>
                  <a:schemeClr val="tx1"/>
                </a:solidFill>
                <a:effectLst/>
                <a:latin typeface="+mn-lt"/>
                <a:ea typeface="+mn-ea"/>
                <a:cs typeface="+mn-cs"/>
              </a:rPr>
              <a:t>Acidification de l’eau des océans. Conséquences possibles sur la faune et la flore des océans. </a:t>
            </a:r>
          </a:p>
          <a:p>
            <a:pPr marL="171450" lvl="0" indent="-171450">
              <a:buFont typeface="Arial" pitchFamily="34" charset="0"/>
              <a:buChar char="•"/>
            </a:pPr>
            <a:r>
              <a:rPr lang="fr-CA" sz="1200" kern="1200" dirty="0" smtClean="0">
                <a:solidFill>
                  <a:schemeClr val="tx1"/>
                </a:solidFill>
                <a:effectLst/>
                <a:latin typeface="+mn-lt"/>
                <a:ea typeface="+mn-ea"/>
                <a:cs typeface="+mn-cs"/>
              </a:rPr>
              <a:t>Modification de la concentration en oxygène de l’eau. Une eau froide peut contenir plus d’oxygène gazeux, que l’eau chaude. </a:t>
            </a:r>
          </a:p>
          <a:p>
            <a:pPr marL="171450" lvl="0" indent="-171450">
              <a:buFont typeface="Arial" pitchFamily="34" charset="0"/>
              <a:buChar char="•"/>
            </a:pPr>
            <a:r>
              <a:rPr lang="fr-CA" sz="1200" kern="1200" dirty="0" smtClean="0">
                <a:solidFill>
                  <a:schemeClr val="tx1"/>
                </a:solidFill>
                <a:effectLst/>
                <a:latin typeface="+mn-lt"/>
                <a:ea typeface="+mn-ea"/>
                <a:cs typeface="+mn-cs"/>
              </a:rPr>
              <a:t>Modification de la salinité de l’eau.  Phénomènes en jeu: Température de l’eau,  évaporation intensive, fonte de glace (apport d’eau douce), etc.</a:t>
            </a:r>
          </a:p>
          <a:p>
            <a:pPr marL="171450" lvl="0" indent="-171450">
              <a:buFont typeface="Arial" pitchFamily="34" charset="0"/>
              <a:buChar char="•"/>
            </a:pPr>
            <a:r>
              <a:rPr lang="fr-CA" sz="1200" kern="1200" dirty="0" smtClean="0">
                <a:solidFill>
                  <a:schemeClr val="tx1"/>
                </a:solidFill>
                <a:effectLst/>
                <a:latin typeface="+mn-lt"/>
                <a:ea typeface="+mn-ea"/>
                <a:cs typeface="+mn-cs"/>
              </a:rPr>
              <a:t>Fonte de glace plus rapide.  La glace se formera plus tard à l’automne, ou sera plus mince même au terme de la saison froide. Une question de climat et de chaleur accumulée dans les volumes d’eau.</a:t>
            </a:r>
          </a:p>
          <a:p>
            <a:pPr marL="171450" lvl="0" indent="-171450">
              <a:buFont typeface="Arial" pitchFamily="34" charset="0"/>
              <a:buChar char="•"/>
            </a:pPr>
            <a:r>
              <a:rPr lang="fr-CA" sz="1200" kern="1200" dirty="0" smtClean="0">
                <a:solidFill>
                  <a:schemeClr val="tx1"/>
                </a:solidFill>
                <a:effectLst/>
                <a:latin typeface="+mn-lt"/>
                <a:ea typeface="+mn-ea"/>
                <a:cs typeface="+mn-cs"/>
              </a:rPr>
              <a:t>La circulation </a:t>
            </a:r>
            <a:r>
              <a:rPr lang="fr-CA" sz="1200" kern="1200" dirty="0" err="1" smtClean="0">
                <a:solidFill>
                  <a:schemeClr val="tx1"/>
                </a:solidFill>
                <a:effectLst/>
                <a:latin typeface="+mn-lt"/>
                <a:ea typeface="+mn-ea"/>
                <a:cs typeface="+mn-cs"/>
              </a:rPr>
              <a:t>thermohaline</a:t>
            </a:r>
            <a:r>
              <a:rPr lang="fr-CA" sz="1200" kern="1200" dirty="0" smtClean="0">
                <a:solidFill>
                  <a:schemeClr val="tx1"/>
                </a:solidFill>
                <a:effectLst/>
                <a:latin typeface="+mn-lt"/>
                <a:ea typeface="+mn-ea"/>
                <a:cs typeface="+mn-cs"/>
              </a:rPr>
              <a:t>. Une circulation lente qui repose sur des facteurs comme la température et la salinité de l’eau comme moteur. </a:t>
            </a:r>
            <a:r>
              <a:rPr lang="en-CA" sz="1200" kern="1200" dirty="0" smtClean="0">
                <a:solidFill>
                  <a:schemeClr val="tx1"/>
                </a:solidFill>
                <a:effectLst/>
                <a:latin typeface="+mn-lt"/>
                <a:ea typeface="+mn-ea"/>
                <a:cs typeface="+mn-cs"/>
              </a:rPr>
              <a:t>Un </a:t>
            </a:r>
            <a:r>
              <a:rPr lang="en-CA" sz="1200" kern="1200" dirty="0" err="1" smtClean="0">
                <a:solidFill>
                  <a:schemeClr val="tx1"/>
                </a:solidFill>
                <a:effectLst/>
                <a:latin typeface="+mn-lt"/>
                <a:ea typeface="+mn-ea"/>
                <a:cs typeface="+mn-cs"/>
              </a:rPr>
              <a:t>ralentissement</a:t>
            </a:r>
            <a:r>
              <a:rPr lang="en-CA" sz="1200" kern="1200" dirty="0" smtClean="0">
                <a:solidFill>
                  <a:schemeClr val="tx1"/>
                </a:solidFill>
                <a:effectLst/>
                <a:latin typeface="+mn-lt"/>
                <a:ea typeface="+mn-ea"/>
                <a:cs typeface="+mn-cs"/>
              </a:rPr>
              <a:t> </a:t>
            </a:r>
            <a:r>
              <a:rPr lang="en-CA" sz="1200" kern="1200" dirty="0" err="1" smtClean="0">
                <a:solidFill>
                  <a:schemeClr val="tx1"/>
                </a:solidFill>
                <a:effectLst/>
                <a:latin typeface="+mn-lt"/>
                <a:ea typeface="+mn-ea"/>
                <a:cs typeface="+mn-cs"/>
              </a:rPr>
              <a:t>est</a:t>
            </a:r>
            <a:r>
              <a:rPr lang="en-CA" sz="1200" kern="1200" dirty="0" smtClean="0">
                <a:solidFill>
                  <a:schemeClr val="tx1"/>
                </a:solidFill>
                <a:effectLst/>
                <a:latin typeface="+mn-lt"/>
                <a:ea typeface="+mn-ea"/>
                <a:cs typeface="+mn-cs"/>
              </a:rPr>
              <a:t> </a:t>
            </a:r>
            <a:r>
              <a:rPr lang="en-CA" sz="1200" kern="1200" dirty="0" err="1" smtClean="0">
                <a:solidFill>
                  <a:schemeClr val="tx1"/>
                </a:solidFill>
                <a:effectLst/>
                <a:latin typeface="+mn-lt"/>
                <a:ea typeface="+mn-ea"/>
                <a:cs typeface="+mn-cs"/>
              </a:rPr>
              <a:t>observé</a:t>
            </a:r>
            <a:r>
              <a:rPr lang="en-CA" sz="1200" kern="1200" dirty="0" smtClean="0">
                <a:solidFill>
                  <a:schemeClr val="tx1"/>
                </a:solidFill>
                <a:effectLst/>
                <a:latin typeface="+mn-lt"/>
                <a:ea typeface="+mn-ea"/>
                <a:cs typeface="+mn-cs"/>
              </a:rPr>
              <a:t> à </a:t>
            </a:r>
            <a:r>
              <a:rPr lang="en-CA" sz="1200" kern="1200" dirty="0" err="1" smtClean="0">
                <a:solidFill>
                  <a:schemeClr val="tx1"/>
                </a:solidFill>
                <a:effectLst/>
                <a:latin typeface="+mn-lt"/>
                <a:ea typeface="+mn-ea"/>
                <a:cs typeface="+mn-cs"/>
              </a:rPr>
              <a:t>certains</a:t>
            </a:r>
            <a:r>
              <a:rPr lang="en-CA" sz="1200" kern="1200" dirty="0" smtClean="0">
                <a:solidFill>
                  <a:schemeClr val="tx1"/>
                </a:solidFill>
                <a:effectLst/>
                <a:latin typeface="+mn-lt"/>
                <a:ea typeface="+mn-ea"/>
                <a:cs typeface="+mn-cs"/>
              </a:rPr>
              <a:t> </a:t>
            </a:r>
            <a:r>
              <a:rPr lang="en-CA" sz="1200" kern="1200" dirty="0" err="1" smtClean="0">
                <a:solidFill>
                  <a:schemeClr val="tx1"/>
                </a:solidFill>
                <a:effectLst/>
                <a:latin typeface="+mn-lt"/>
                <a:ea typeface="+mn-ea"/>
                <a:cs typeface="+mn-cs"/>
              </a:rPr>
              <a:t>endroits</a:t>
            </a:r>
            <a:r>
              <a:rPr lang="en-CA" sz="1200"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pPr lvl="1"/>
            <a:r>
              <a:rPr lang="fr-CA" sz="1200" kern="1200" dirty="0" smtClean="0">
                <a:solidFill>
                  <a:schemeClr val="tx1"/>
                </a:solidFill>
                <a:effectLst/>
                <a:latin typeface="+mn-lt"/>
                <a:ea typeface="+mn-ea"/>
                <a:cs typeface="+mn-cs"/>
              </a:rPr>
              <a:t>Une circulation qui est très importante pour réguler les différents climats terrestres. Une perturbation de la circulation aurait des répercussions partout sur la terre.</a:t>
            </a:r>
            <a:endParaRPr lang="fr-FR" dirty="0" smtClean="0"/>
          </a:p>
        </p:txBody>
      </p:sp>
      <p:sp>
        <p:nvSpPr>
          <p:cNvPr id="4" name="Espace réservé du numéro de diapositive 3"/>
          <p:cNvSpPr>
            <a:spLocks noGrp="1"/>
          </p:cNvSpPr>
          <p:nvPr>
            <p:ph type="sldNum" sz="quarter" idx="5"/>
          </p:nvPr>
        </p:nvSpPr>
        <p:spPr/>
        <p:txBody>
          <a:bodyPr/>
          <a:lstStyle/>
          <a:p>
            <a:pPr>
              <a:defRPr/>
            </a:pPr>
            <a:fld id="{686E29B5-91CF-466E-BD9C-F9E709CF54D7}" type="slidenum">
              <a:rPr lang="fr-CA" smtClean="0"/>
              <a:pPr>
                <a:defRPr/>
              </a:pPr>
              <a:t>21</a:t>
            </a:fld>
            <a:endParaRPr lang="fr-CA"/>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Espace réservé des commentaires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fr-CA" sz="1200" kern="1200" dirty="0" smtClean="0">
                <a:solidFill>
                  <a:schemeClr val="tx1"/>
                </a:solidFill>
                <a:effectLst/>
                <a:latin typeface="+mn-lt"/>
                <a:ea typeface="+mn-ea"/>
                <a:cs typeface="+mn-cs"/>
              </a:rPr>
              <a:t>[En haut à droite]</a:t>
            </a:r>
          </a:p>
          <a:p>
            <a:r>
              <a:rPr lang="fr-CA" sz="1200" kern="1200" dirty="0" smtClean="0">
                <a:solidFill>
                  <a:schemeClr val="tx1"/>
                </a:solidFill>
                <a:effectLst/>
                <a:latin typeface="+mn-lt"/>
                <a:ea typeface="+mn-ea"/>
                <a:cs typeface="+mn-cs"/>
              </a:rPr>
              <a:t>Un constat du GIEC 2007 est que les glaces et la couverture neigeuse occupent une moins grande superficie dans les deux hémisphères.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[Gauche]</a:t>
            </a:r>
          </a:p>
          <a:p>
            <a:r>
              <a:rPr lang="fr-CA" sz="1200" kern="1200" dirty="0" smtClean="0">
                <a:solidFill>
                  <a:schemeClr val="tx1"/>
                </a:solidFill>
                <a:effectLst/>
                <a:latin typeface="+mn-lt"/>
                <a:ea typeface="+mn-ea"/>
                <a:cs typeface="+mn-cs"/>
              </a:rPr>
              <a:t>Images de la banquise arctique en septembre 1980 et septembre 2007. On est en mesure de constater que la superficie annuelle minimum diminue. </a:t>
            </a:r>
          </a:p>
          <a:p>
            <a:r>
              <a:rPr lang="fr-CA" sz="1200" kern="1200" dirty="0" smtClean="0">
                <a:solidFill>
                  <a:schemeClr val="tx1"/>
                </a:solidFill>
                <a:effectLst/>
                <a:latin typeface="+mn-lt"/>
                <a:ea typeface="+mn-ea"/>
                <a:cs typeface="+mn-cs"/>
              </a:rPr>
              <a:t>Chaque année, l’étendue de la banquise est minimale en septembre,  avant de recommencer à croître durant la saison hivernale. Les scientifiques utilisent ce moment pour comparer les étendues de la banquise.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[Au milieu à droite]</a:t>
            </a:r>
          </a:p>
          <a:p>
            <a:r>
              <a:rPr lang="fr-CA" sz="1200" kern="1200" dirty="0" smtClean="0">
                <a:solidFill>
                  <a:schemeClr val="tx1"/>
                </a:solidFill>
                <a:effectLst/>
                <a:latin typeface="+mn-lt"/>
                <a:ea typeface="+mn-ea"/>
                <a:cs typeface="+mn-cs"/>
              </a:rPr>
              <a:t>Graphique de l’étendue de la banquise arctique pour différentes années récentes. La tendance est à la réduction toujours plus importante de la superficie de la banquise.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[Rectangle vert- Accès à internet requis. Application QuickTime]</a:t>
            </a:r>
          </a:p>
          <a:p>
            <a:r>
              <a:rPr lang="fr-CA" sz="1200" kern="1200" dirty="0" smtClean="0">
                <a:solidFill>
                  <a:schemeClr val="tx1"/>
                </a:solidFill>
                <a:effectLst/>
                <a:latin typeface="+mn-lt"/>
                <a:ea typeface="+mn-ea"/>
                <a:cs typeface="+mn-cs"/>
              </a:rPr>
              <a:t>Les chercheurs se sont aperçus qu’il n’était pas suffisant de considérer uniquement l’étendue de la banquise, car on néglige l’épaisseur de glace. </a:t>
            </a:r>
          </a:p>
          <a:p>
            <a:r>
              <a:rPr lang="fr-CA" sz="1200" kern="1200" dirty="0" smtClean="0">
                <a:solidFill>
                  <a:schemeClr val="tx1"/>
                </a:solidFill>
                <a:effectLst/>
                <a:latin typeface="+mn-lt"/>
                <a:ea typeface="+mn-ea"/>
                <a:cs typeface="+mn-cs"/>
              </a:rPr>
              <a:t>L’animation montre l’évolution temporelle (1987-2011) de la banquise, mais également, par la couleur, l’âge de la glace présente. En bleu, la jeune glace, peu épaisse, et en blanc, la « vieille  » glace (9 -11 ans) beaucoup plus épaisse. La vidéo montre l’étendue de la banquise arctique chaque année depuis 1987. Elle croît en hiver et fond partiellement l’été venu. </a:t>
            </a:r>
          </a:p>
          <a:p>
            <a:r>
              <a:rPr lang="fr-CA" sz="1200" kern="1200" dirty="0" smtClean="0">
                <a:solidFill>
                  <a:schemeClr val="tx1"/>
                </a:solidFill>
                <a:effectLst/>
                <a:latin typeface="+mn-lt"/>
                <a:ea typeface="+mn-ea"/>
                <a:cs typeface="+mn-cs"/>
              </a:rPr>
              <a:t>Ce qu’observent les scientifiques présentement c’est que la proportion de « vieille » glace (en blanc) diminue constamment. On peut observer le mouvement giratoire de la banquise avec le temps. Ces données sont obtenues grâce à des balises émettrices situées sur la banquise. </a:t>
            </a:r>
          </a:p>
          <a:p>
            <a:r>
              <a:rPr lang="fr-CA" sz="1200" kern="1200" dirty="0" smtClean="0">
                <a:solidFill>
                  <a:schemeClr val="tx1"/>
                </a:solidFill>
                <a:effectLst/>
                <a:latin typeface="+mn-lt"/>
                <a:ea typeface="+mn-ea"/>
                <a:cs typeface="+mn-cs"/>
              </a:rPr>
              <a:t>Lien vers la vidéo : http://www.climatewatch.noaa.gov/wp-content/uploads/2011/10/rare-artic_icec.mov</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Pour tenir compte à la fois de l’étendue et de l’épaisseur, le suivi de la banquise se fait de plus en plus par le volume de glace comme indicateur. </a:t>
            </a:r>
          </a:p>
          <a:p>
            <a:r>
              <a:rPr lang="fr-CA" sz="1200" b="1"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Informations complémentaires: </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Fonte de la banquise arctique</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 rapport du GIEC rapporte que la température moyenne terrestre augmente et la température de l’eau des océans augmente. D’après les observations, ce réchauffement n’est pas uniforme, et s’accentue avec la latitude. La température augmente plus rapidement au pôle Nord qu’à l’équateur. Les dernières prévisions disent que si la tendance continue, le pôle Nord sera libre de glace en été dans les prochains 10 à 20 ans.</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Dynamique de la banquise</a:t>
            </a:r>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Chaque hiver la banquise croît, en raison de la température froide qui fige la surface de l’eau et de la neige qui s’accumule à sa surface et se compacte. À l’été suivant, une partie de cette glace fond (environ 70 %), mais une partie n’aura pas le temps de fondre et contribue à augmenter le volume de la banquise. C’est ce qui est appelé de la « vieille » glace ou glace pluriannuelle. Ainsi, certaines parties de la banquise peuvent avoir été formées il y a environ 6 à 11 ans, puis d’autres seulement à l’hiver précédent.</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Techniquement, cela fait une grande différence, saviez-vous que la plupart des brise-glaces canadiens ne peuvent pas naviguer dans une glace pluriannuelle, car elle est trop dense et épaisse!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Albédo </a:t>
            </a:r>
          </a:p>
          <a:p>
            <a:r>
              <a:rPr lang="fr-CA" sz="1200" kern="1200" dirty="0" smtClean="0">
                <a:solidFill>
                  <a:schemeClr val="tx1"/>
                </a:solidFill>
                <a:effectLst/>
                <a:latin typeface="+mn-lt"/>
                <a:ea typeface="+mn-ea"/>
                <a:cs typeface="+mn-cs"/>
              </a:rPr>
              <a:t>Que va-t-il  se produire si la surface de la banquise arctique est significativement réduite?</a:t>
            </a:r>
          </a:p>
          <a:p>
            <a:r>
              <a:rPr lang="fr-CA" sz="1200" kern="1200" dirty="0" smtClean="0">
                <a:solidFill>
                  <a:schemeClr val="tx1"/>
                </a:solidFill>
                <a:effectLst/>
                <a:latin typeface="+mn-lt"/>
                <a:ea typeface="+mn-ea"/>
                <a:cs typeface="+mn-cs"/>
              </a:rPr>
              <a:t>Il y a un phénomène qui se produit et qui n’est pas négligeable. De la glace, qui est blanche, réfléchit bien la lumière du soleil, sans trop absorber d’énergie, ni générer trop de chaleur.  Par contre, au fur et à mesure que la banquise du pôle Nord fond, la surface de glace et de neige qui réfléchissait la lumière du soleil est remplacée par l‘eau de l’océan, qui est plus foncé.  Cela veut dire qu'au lieu de réfléchir les rayons du soleil, la surface libre de glace va maintenant absorber l’énergie lumineuse, et l’eau va se réchauffer.  Cela contribuera à accélérer davantage le réchauffement de l’eau, la fonte de la glace et accentuer les changements.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La notion d’albédo est utilisée pour caractériser la réflectivité, ou la capacité de réflexion d’une surface. Souvent exprimé en pourcentage, l’albédo représente la fraction du rayonnement solaire réfléchie par une surface ou un objet. On comprendra que les surfaces couvertes de neige ont un albédo élevé, réfléchissent bien; les sols peuvent avoir un albédo faible ou élevé; les surfaces couvertes de végétation et les océans ont un albédo faible.</a:t>
            </a:r>
          </a:p>
          <a:p>
            <a:r>
              <a:rPr lang="fr-CA" sz="1200" b="1"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Surveillance de la banquise</a:t>
            </a:r>
            <a:r>
              <a:rPr lang="fr-CA" sz="1200" kern="1200" dirty="0" smtClean="0">
                <a:solidFill>
                  <a:schemeClr val="tx1"/>
                </a:solidFill>
                <a:effectLst/>
                <a:latin typeface="+mn-lt"/>
                <a:ea typeface="+mn-ea"/>
                <a:cs typeface="+mn-cs"/>
              </a:rPr>
              <a:t>:</a:t>
            </a:r>
          </a:p>
          <a:p>
            <a:r>
              <a:rPr lang="fr-CA" sz="1200" kern="1200" dirty="0" smtClean="0">
                <a:solidFill>
                  <a:schemeClr val="tx1"/>
                </a:solidFill>
                <a:effectLst/>
                <a:latin typeface="+mn-lt"/>
                <a:ea typeface="+mn-ea"/>
                <a:cs typeface="+mn-cs"/>
              </a:rPr>
              <a:t>En effet, la banquise arctique fait l’objet d’une surveillance accrue. À l’aide de bornes émettrices situées sur la banquise et des images satellites, les scientifiques peuvent observer le mouvement de la banquise et la variation de sa superficie dans le temps. Sa superficie est maximale à la fin de l’hiver, vers la fin mars et est minimum vers la mi-septembre. Or, les scientifiques sont en mesure de constater que la superficie minimum à la fin de l’été tend à être toujours davantage plus petite.</a:t>
            </a:r>
            <a:endParaRPr lang="fr-CA" dirty="0" smtClean="0"/>
          </a:p>
        </p:txBody>
      </p:sp>
      <p:sp>
        <p:nvSpPr>
          <p:cNvPr id="4" name="Espace réservé du numéro de diapositive 3"/>
          <p:cNvSpPr>
            <a:spLocks noGrp="1"/>
          </p:cNvSpPr>
          <p:nvPr>
            <p:ph type="sldNum" sz="quarter" idx="5"/>
          </p:nvPr>
        </p:nvSpPr>
        <p:spPr/>
        <p:txBody>
          <a:bodyPr/>
          <a:lstStyle/>
          <a:p>
            <a:pPr>
              <a:defRPr/>
            </a:pPr>
            <a:fld id="{DC9B7A04-FB04-4FE3-86C9-61153CE080CA}" type="slidenum">
              <a:rPr lang="fr-CA"/>
              <a:pPr>
                <a:defRPr/>
              </a:pPr>
              <a:t>22</a:t>
            </a:fld>
            <a:endParaRPr lang="fr-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Selon le GIEC  (2007) le niveau des océans est à la hausse! </a:t>
            </a:r>
          </a:p>
          <a:p>
            <a:r>
              <a:rPr lang="fr-CA" sz="1200" kern="1200" dirty="0" smtClean="0">
                <a:solidFill>
                  <a:schemeClr val="tx1"/>
                </a:solidFill>
                <a:effectLst/>
                <a:latin typeface="+mn-lt"/>
                <a:ea typeface="+mn-ea"/>
                <a:cs typeface="+mn-cs"/>
              </a:rPr>
              <a:t>L’augmentation est passée de 1,8 mm/an pour la période de 1961 à 2003,  à 3,1 mm/an pour celle de 1993 à 2003.</a:t>
            </a:r>
          </a:p>
          <a:p>
            <a:r>
              <a:rPr lang="fr-CA" sz="1200" kern="1200" dirty="0" smtClean="0">
                <a:solidFill>
                  <a:schemeClr val="tx1"/>
                </a:solidFill>
                <a:effectLst/>
                <a:latin typeface="+mn-lt"/>
                <a:ea typeface="+mn-ea"/>
                <a:cs typeface="+mn-cs"/>
              </a:rPr>
              <a:t>Tableau indiquant les contributions à la montée du niveau de la mer basées sur des observations (colonne de gauche) comparées à des résultats de modèles. (colonne de droite)</a:t>
            </a:r>
          </a:p>
          <a:p>
            <a:r>
              <a:rPr lang="fr-CA" sz="1200" b="1" kern="1200" dirty="0" smtClean="0">
                <a:solidFill>
                  <a:schemeClr val="tx1"/>
                </a:solidFill>
                <a:effectLst/>
                <a:latin typeface="+mn-lt"/>
                <a:ea typeface="+mn-ea"/>
                <a:cs typeface="+mn-cs"/>
              </a:rPr>
              <a:t> </a:t>
            </a:r>
            <a:endParaRPr lang="fr-CA" sz="1200"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Les causes de l’élévation</a:t>
            </a:r>
            <a:r>
              <a:rPr lang="fr-CA" sz="1200" kern="1200" dirty="0" smtClean="0">
                <a:solidFill>
                  <a:schemeClr val="tx1"/>
                </a:solidFill>
                <a:effectLst/>
                <a:latin typeface="+mn-lt"/>
                <a:ea typeface="+mn-ea"/>
                <a:cs typeface="+mn-cs"/>
              </a:rPr>
              <a:t>:</a:t>
            </a:r>
          </a:p>
          <a:p>
            <a:r>
              <a:rPr lang="fr-CA" sz="1200" b="1" kern="1200" dirty="0" smtClean="0">
                <a:solidFill>
                  <a:schemeClr val="tx1"/>
                </a:solidFill>
                <a:effectLst/>
                <a:latin typeface="+mn-lt"/>
                <a:ea typeface="+mn-ea"/>
                <a:cs typeface="+mn-cs"/>
              </a:rPr>
              <a:t>Dilatation thermique</a:t>
            </a:r>
            <a:r>
              <a:rPr lang="fr-CA" sz="1200" kern="1200" dirty="0" smtClean="0">
                <a:solidFill>
                  <a:schemeClr val="tx1"/>
                </a:solidFill>
                <a:effectLst/>
                <a:latin typeface="+mn-lt"/>
                <a:ea typeface="+mn-ea"/>
                <a:cs typeface="+mn-cs"/>
              </a:rPr>
              <a:t>: ce phénomène est dû au fait qu’une certaine quantité d’eau occupe un volume plus grand si sa température est plus élevée. Donc le fait que la température de l’eau des océans s’élève, son volume augmente même s’il n’y a aucun autre apport en eau. C’est un phénomène moléculaire. Les molécules d'eau se dilatent et occupent plus d’espace.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Glaciers et calottes glaciaires</a:t>
            </a:r>
            <a:r>
              <a:rPr lang="fr-CA" sz="1200" kern="1200" dirty="0" smtClean="0">
                <a:solidFill>
                  <a:schemeClr val="tx1"/>
                </a:solidFill>
                <a:effectLst/>
                <a:latin typeface="+mn-lt"/>
                <a:ea typeface="+mn-ea"/>
                <a:cs typeface="+mn-cs"/>
              </a:rPr>
              <a:t>:</a:t>
            </a:r>
          </a:p>
          <a:p>
            <a:r>
              <a:rPr lang="fr-CA" sz="1200" kern="1200" dirty="0" smtClean="0">
                <a:solidFill>
                  <a:schemeClr val="tx1"/>
                </a:solidFill>
                <a:effectLst/>
                <a:latin typeface="+mn-lt"/>
                <a:ea typeface="+mn-ea"/>
                <a:cs typeface="+mn-cs"/>
              </a:rPr>
              <a:t>La majorité de l'eau ajoutée aux océans jusqu'à présent provient de la fonte de glace </a:t>
            </a:r>
            <a:r>
              <a:rPr lang="fr-CA" sz="1200" b="1" kern="1200" dirty="0" smtClean="0">
                <a:solidFill>
                  <a:schemeClr val="tx1"/>
                </a:solidFill>
                <a:effectLst/>
                <a:latin typeface="+mn-lt"/>
                <a:ea typeface="+mn-ea"/>
                <a:cs typeface="+mn-cs"/>
              </a:rPr>
              <a:t>terrestre</a:t>
            </a:r>
            <a:r>
              <a:rPr lang="fr-CA" sz="1200" kern="1200" dirty="0" smtClean="0">
                <a:solidFill>
                  <a:schemeClr val="tx1"/>
                </a:solidFill>
                <a:effectLst/>
                <a:latin typeface="+mn-lt"/>
                <a:ea typeface="+mn-ea"/>
                <a:cs typeface="+mn-cs"/>
              </a:rPr>
              <a:t>; c’est-à-dire qui repose sur des terres émergées et ne flotte pas. L’eau fondue qui s’écoule dans l’océan en fait augmenter le volume. On fait référence ici aux </a:t>
            </a:r>
            <a:r>
              <a:rPr lang="fr-CA" sz="1200" b="1" kern="1200" dirty="0" smtClean="0">
                <a:solidFill>
                  <a:schemeClr val="tx1"/>
                </a:solidFill>
                <a:effectLst/>
                <a:latin typeface="+mn-lt"/>
                <a:ea typeface="+mn-ea"/>
                <a:cs typeface="+mn-cs"/>
              </a:rPr>
              <a:t>glaciers</a:t>
            </a:r>
            <a:r>
              <a:rPr lang="fr-CA" sz="1200" kern="1200" dirty="0" smtClean="0">
                <a:solidFill>
                  <a:schemeClr val="tx1"/>
                </a:solidFill>
                <a:effectLst/>
                <a:latin typeface="+mn-lt"/>
                <a:ea typeface="+mn-ea"/>
                <a:cs typeface="+mn-cs"/>
              </a:rPr>
              <a:t> (en montagne) et aux </a:t>
            </a:r>
            <a:r>
              <a:rPr lang="fr-CA" sz="1200" b="1" kern="1200" dirty="0" smtClean="0">
                <a:solidFill>
                  <a:schemeClr val="tx1"/>
                </a:solidFill>
                <a:effectLst/>
                <a:latin typeface="+mn-lt"/>
                <a:ea typeface="+mn-ea"/>
                <a:cs typeface="+mn-cs"/>
              </a:rPr>
              <a:t>calottes</a:t>
            </a:r>
            <a:r>
              <a:rPr lang="fr-CA" sz="1200" kern="1200" dirty="0" smtClean="0">
                <a:solidFill>
                  <a:schemeClr val="tx1"/>
                </a:solidFill>
                <a:effectLst/>
                <a:latin typeface="+mn-lt"/>
                <a:ea typeface="+mn-ea"/>
                <a:cs typeface="+mn-cs"/>
              </a:rPr>
              <a:t> glaciaires (masse de glace en zone d’altitude, mais d’une superficie restreinte).</a:t>
            </a:r>
          </a:p>
          <a:p>
            <a:endParaRPr lang="fr-CA" sz="1200" b="1" kern="1200" dirty="0" smtClean="0">
              <a:solidFill>
                <a:schemeClr val="tx1"/>
              </a:solidFill>
              <a:effectLst/>
              <a:latin typeface="+mn-lt"/>
              <a:ea typeface="+mn-ea"/>
              <a:cs typeface="+mn-cs"/>
            </a:endParaRPr>
          </a:p>
          <a:p>
            <a:r>
              <a:rPr lang="fr-CA" sz="1200" b="1" kern="1200" dirty="0" smtClean="0">
                <a:solidFill>
                  <a:schemeClr val="tx1"/>
                </a:solidFill>
                <a:effectLst/>
                <a:latin typeface="+mn-lt"/>
                <a:ea typeface="+mn-ea"/>
                <a:cs typeface="+mn-cs"/>
              </a:rPr>
              <a:t>Nappes glaciaires ou « inlandsis »</a:t>
            </a:r>
            <a:r>
              <a:rPr lang="fr-CA" sz="1200" kern="1200" dirty="0" smtClean="0">
                <a:solidFill>
                  <a:schemeClr val="tx1"/>
                </a:solidFill>
                <a:effectLst/>
                <a:latin typeface="+mn-lt"/>
                <a:ea typeface="+mn-ea"/>
                <a:cs typeface="+mn-cs"/>
              </a:rPr>
              <a:t>:</a:t>
            </a:r>
          </a:p>
          <a:p>
            <a:r>
              <a:rPr lang="fr-CA" sz="1200" kern="1200" dirty="0" smtClean="0">
                <a:solidFill>
                  <a:schemeClr val="tx1"/>
                </a:solidFill>
                <a:effectLst/>
                <a:latin typeface="+mn-lt"/>
                <a:ea typeface="+mn-ea"/>
                <a:cs typeface="+mn-cs"/>
              </a:rPr>
              <a:t>Dans cette catégorie de glace terrestre, il y a aussi les « inlandsis » (masse de glace très épaisse - quelques kilomètres-, et de grande superficie). Il existe seulement deux inlandsis actuellement; l’inlandsis du Groenland et l’inlandsis de l’Antarctique. Aujourd’hui, les scientifiques sont de plus en plus préoccupés par l'accélération de la fonte de l’inlandsis du Groenland.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Cette hausse du niveau des océans pose déjà des inquiétudes à certains endroits.  Certaines îles dans le sud du Pacifique et les Maldives dans l'océan Indien font déjà évacuer leurs populations en permanence vers d'autres pays, puisque ces îles sont supposées être presque qu'entièrement englouties à la fin du siècle.  Et plusieurs côtes sont particulièrement vulnérables partout autour du monde en raison de leur faible niveau d’élévation.</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Et la banquise arctique?</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Contrairement à l’Antarctique, la banquise arctique ne repose pas sur un continent, mais flotte dans l’océan. Ceci fait en sorte que la fonte de la banquise du pôle Nord ne devrait à peu près pas élever le niveau des océans parce que la partie submergée de cette glace occupe déjà le volume qu’occupera toute l’eau de sa fonte. (principe d’Archimède)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Source: </a:t>
            </a:r>
            <a:endParaRPr lang="fr-CA" sz="1200" kern="1200" dirty="0" smtClean="0">
              <a:solidFill>
                <a:schemeClr val="tx1"/>
              </a:solidFill>
              <a:effectLst/>
              <a:latin typeface="+mn-lt"/>
              <a:ea typeface="+mn-ea"/>
              <a:cs typeface="+mn-cs"/>
            </a:endParaRPr>
          </a:p>
          <a:p>
            <a:r>
              <a:rPr lang="fr-CA" sz="1200" kern="1200" dirty="0" err="1" smtClean="0">
                <a:solidFill>
                  <a:schemeClr val="tx1"/>
                </a:solidFill>
                <a:effectLst/>
                <a:latin typeface="+mn-lt"/>
                <a:ea typeface="+mn-ea"/>
                <a:cs typeface="+mn-cs"/>
              </a:rPr>
              <a:t>Photogaphe</a:t>
            </a:r>
            <a:r>
              <a:rPr lang="fr-CA" sz="1200" kern="1200" dirty="0" smtClean="0">
                <a:solidFill>
                  <a:schemeClr val="tx1"/>
                </a:solidFill>
                <a:effectLst/>
                <a:latin typeface="+mn-lt"/>
                <a:ea typeface="+mn-ea"/>
                <a:cs typeface="+mn-cs"/>
              </a:rPr>
              <a:t>: Peter </a:t>
            </a:r>
            <a:r>
              <a:rPr lang="fr-CA" sz="1200" kern="1200" dirty="0" err="1" smtClean="0">
                <a:solidFill>
                  <a:schemeClr val="tx1"/>
                </a:solidFill>
                <a:effectLst/>
                <a:latin typeface="+mn-lt"/>
                <a:ea typeface="+mn-ea"/>
                <a:cs typeface="+mn-cs"/>
              </a:rPr>
              <a:t>Prokosch</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http://www.grida.no/photolib/detail/glacier-ice-and-sea-ice-antarctic-peninsula_e935</a:t>
            </a:r>
          </a:p>
          <a:p>
            <a:r>
              <a:rPr lang="fr-CA" sz="1200" kern="1200" dirty="0" smtClean="0">
                <a:solidFill>
                  <a:schemeClr val="tx1"/>
                </a:solidFill>
                <a:effectLst/>
                <a:latin typeface="+mn-lt"/>
                <a:ea typeface="+mn-ea"/>
                <a:cs typeface="+mn-cs"/>
              </a:rPr>
              <a:t>Source: GIEC 2007: Résumé technique.</a:t>
            </a:r>
            <a:r>
              <a:rPr lang="fr-CA" sz="1200" i="1" kern="1200" dirty="0" smtClean="0">
                <a:solidFill>
                  <a:schemeClr val="tx1"/>
                </a:solidFill>
                <a:effectLst/>
                <a:latin typeface="+mn-lt"/>
                <a:ea typeface="+mn-ea"/>
                <a:cs typeface="+mn-cs"/>
              </a:rPr>
              <a:t> Les éléments scientifiques. Contribution du groupe de travail I au quatrième Rapport d’évaluation du Groupe d’experts intergouvernemental sur les changements climatiques</a:t>
            </a:r>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http://www.ipcc.ch/pdf/assessment-report/ar4/wg1/ar4-wg1-ts-fr.pdf</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23</a:t>
            </a:fld>
            <a:endParaRPr lang="fr-CA"/>
          </a:p>
        </p:txBody>
      </p:sp>
    </p:spTree>
    <p:extLst>
      <p:ext uri="{BB962C8B-B14F-4D97-AF65-F5344CB8AC3E}">
        <p14:creationId xmlns:p14="http://schemas.microsoft.com/office/powerpoint/2010/main" val="33505958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Le pergélisol fond, ce qui déstabilise les édifices et les infrastructures des communautés du nord.</a:t>
            </a:r>
          </a:p>
          <a:p>
            <a:r>
              <a:rPr lang="fr-CA" sz="1200" kern="1200" dirty="0" smtClean="0">
                <a:solidFill>
                  <a:schemeClr val="tx1"/>
                </a:solidFill>
                <a:effectLst/>
                <a:latin typeface="+mn-lt"/>
                <a:ea typeface="+mn-ea"/>
                <a:cs typeface="+mn-cs"/>
              </a:rPr>
              <a:t>Une modification des moments de formation de la banquise et de la fragilité de celle-ci affectent les habitudes de chasse des ours polaires. Ils ont besoin de la banquise pour aller chasser leur nourriture principale; les phoques.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De façon générale, plusieurs écosystèmes du nord seront affectés. </a:t>
            </a:r>
          </a:p>
          <a:p>
            <a:r>
              <a:rPr lang="fr-CA" sz="1200" kern="1200" dirty="0" smtClean="0">
                <a:solidFill>
                  <a:schemeClr val="tx1"/>
                </a:solidFill>
                <a:effectLst/>
                <a:latin typeface="+mn-lt"/>
                <a:ea typeface="+mn-ea"/>
                <a:cs typeface="+mn-cs"/>
              </a:rPr>
              <a:t>Les changements affectent également les habitants des communautés du Nord; notamment en raison de leurs habitudes de chasse et de pêche, mais également en raison de la modification du </a:t>
            </a:r>
            <a:r>
              <a:rPr lang="fr-CA" sz="1200" kern="1200" dirty="0" err="1" smtClean="0">
                <a:solidFill>
                  <a:schemeClr val="tx1"/>
                </a:solidFill>
                <a:effectLst/>
                <a:latin typeface="+mn-lt"/>
                <a:ea typeface="+mn-ea"/>
                <a:cs typeface="+mn-cs"/>
              </a:rPr>
              <a:t>gélisol</a:t>
            </a:r>
            <a:r>
              <a:rPr lang="fr-CA" sz="1200" kern="1200" dirty="0" smtClean="0">
                <a:solidFill>
                  <a:schemeClr val="tx1"/>
                </a:solidFill>
                <a:effectLst/>
                <a:latin typeface="+mn-lt"/>
                <a:ea typeface="+mn-ea"/>
                <a:cs typeface="+mn-cs"/>
              </a:rPr>
              <a:t>. Le pergélisol de certaines régions du nord fond.  Les infrastructures et habitations qui ont été construites sur ce type de sol sont maintenant instables. </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Note</a:t>
            </a:r>
            <a:r>
              <a:rPr lang="fr-CA" sz="1200" kern="1200" dirty="0" smtClean="0">
                <a:solidFill>
                  <a:schemeClr val="tx1"/>
                </a:solidFill>
                <a:effectLst/>
                <a:latin typeface="+mn-lt"/>
                <a:ea typeface="+mn-ea"/>
                <a:cs typeface="+mn-cs"/>
              </a:rPr>
              <a:t>: Pour de très belles images de la faune arctique, visiter le site du consortium de recherche </a:t>
            </a:r>
            <a:r>
              <a:rPr lang="fr-CA" sz="1200" kern="1200" dirty="0" err="1" smtClean="0">
                <a:solidFill>
                  <a:schemeClr val="tx1"/>
                </a:solidFill>
                <a:effectLst/>
                <a:latin typeface="+mn-lt"/>
                <a:ea typeface="+mn-ea"/>
                <a:cs typeface="+mn-cs"/>
              </a:rPr>
              <a:t>ArcticNet</a:t>
            </a:r>
            <a:r>
              <a:rPr lang="fr-CA" sz="1200" kern="1200" dirty="0" smtClean="0">
                <a:solidFill>
                  <a:schemeClr val="tx1"/>
                </a:solidFill>
                <a:effectLst/>
                <a:latin typeface="+mn-lt"/>
                <a:ea typeface="+mn-ea"/>
                <a:cs typeface="+mn-cs"/>
              </a:rPr>
              <a:t> de l’Université Laval. http://www.arcticnet.ulaval.ca/gallery/index.php</a:t>
            </a:r>
          </a:p>
          <a:p>
            <a:r>
              <a:rPr lang="fr-CA" sz="1200" kern="1200" dirty="0" smtClean="0">
                <a:solidFill>
                  <a:schemeClr val="tx1"/>
                </a:solidFill>
                <a:effectLst/>
                <a:latin typeface="+mn-lt"/>
                <a:ea typeface="+mn-ea"/>
                <a:cs typeface="+mn-cs"/>
              </a:rPr>
              <a:t>Les images sont protégées par des droits d’auteurs et n’ont pu être utilisées dans cette présentation PowerPoint.</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24</a:t>
            </a:fld>
            <a:endParaRPr lang="fr-CA"/>
          </a:p>
        </p:txBody>
      </p:sp>
    </p:spTree>
    <p:extLst>
      <p:ext uri="{BB962C8B-B14F-4D97-AF65-F5344CB8AC3E}">
        <p14:creationId xmlns:p14="http://schemas.microsoft.com/office/powerpoint/2010/main" val="38387051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Pour comprendre les changements climatiques actuels et tenter d’anticiper comment ceux-ci évolueront dans le futur, les scientifiques développent et utilisent des programmes informatiques qui simulent le climat. Ce sont les modèles climatiques. </a:t>
            </a: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[En haut à gauche]</a:t>
            </a:r>
          </a:p>
          <a:p>
            <a:r>
              <a:rPr lang="fr-CA" sz="1200" kern="1200" dirty="0" smtClean="0">
                <a:solidFill>
                  <a:schemeClr val="tx1"/>
                </a:solidFill>
                <a:effectLst/>
                <a:latin typeface="+mn-lt"/>
                <a:ea typeface="+mn-ea"/>
                <a:cs typeface="+mn-cs"/>
              </a:rPr>
              <a:t>Ce schéma montre les diverses interactions qui interviennent dans les modèles. </a:t>
            </a: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[En bas à droite]</a:t>
            </a:r>
          </a:p>
          <a:p>
            <a:r>
              <a:rPr lang="fr-CA" sz="1200" kern="1200" dirty="0" smtClean="0">
                <a:solidFill>
                  <a:schemeClr val="tx1"/>
                </a:solidFill>
                <a:effectLst/>
                <a:latin typeface="+mn-lt"/>
                <a:ea typeface="+mn-ea"/>
                <a:cs typeface="+mn-cs"/>
              </a:rPr>
              <a:t>Schéma des facteurs et interactions qui peuvent influencer l’évolution du climat. </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25</a:t>
            </a:fld>
            <a:endParaRPr lang="fr-CA"/>
          </a:p>
        </p:txBody>
      </p:sp>
    </p:spTree>
    <p:extLst>
      <p:ext uri="{BB962C8B-B14F-4D97-AF65-F5344CB8AC3E}">
        <p14:creationId xmlns:p14="http://schemas.microsoft.com/office/powerpoint/2010/main" val="5069748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Que fait-on pour anticiper l’évolution future du climat?</a:t>
            </a:r>
          </a:p>
          <a:p>
            <a:r>
              <a:rPr lang="fr-CA" sz="1200" kern="1200" dirty="0" smtClean="0">
                <a:solidFill>
                  <a:schemeClr val="tx1"/>
                </a:solidFill>
                <a:effectLst/>
                <a:latin typeface="+mn-lt"/>
                <a:ea typeface="+mn-ea"/>
                <a:cs typeface="+mn-cs"/>
              </a:rPr>
              <a:t>Il faut utiliser les modèles de simulation du climat, mais il faut également faire quelques hypothèses:</a:t>
            </a:r>
          </a:p>
          <a:p>
            <a:pPr marL="171450" lvl="0" indent="-171450">
              <a:buFont typeface="Arial" pitchFamily="34" charset="0"/>
              <a:buChar char="•"/>
            </a:pPr>
            <a:r>
              <a:rPr lang="fr-CA" sz="1200" kern="1200" dirty="0" smtClean="0">
                <a:solidFill>
                  <a:schemeClr val="tx1"/>
                </a:solidFill>
                <a:effectLst/>
                <a:latin typeface="+mn-lt"/>
                <a:ea typeface="+mn-ea"/>
                <a:cs typeface="+mn-cs"/>
              </a:rPr>
              <a:t>De nature socio-économique. Comment nos sociétés vont utiliser les énergies fossiles à l’avenir? Diminution, statu quo, augmentation?</a:t>
            </a:r>
          </a:p>
          <a:p>
            <a:pPr marL="171450" lvl="0" indent="-171450">
              <a:buFont typeface="Arial" pitchFamily="34" charset="0"/>
              <a:buChar char="•"/>
            </a:pPr>
            <a:r>
              <a:rPr lang="fr-CA" sz="1200" kern="1200" dirty="0" smtClean="0">
                <a:solidFill>
                  <a:schemeClr val="tx1"/>
                </a:solidFill>
                <a:effectLst/>
                <a:latin typeface="+mn-lt"/>
                <a:ea typeface="+mn-ea"/>
                <a:cs typeface="+mn-cs"/>
              </a:rPr>
              <a:t>Combien va-t-on émettre de GES?</a:t>
            </a:r>
          </a:p>
          <a:p>
            <a:pPr marL="171450" lvl="0" indent="-171450">
              <a:buFont typeface="Arial" pitchFamily="34" charset="0"/>
              <a:buChar char="•"/>
            </a:pPr>
            <a:r>
              <a:rPr lang="fr-CA" sz="1200" kern="1200" dirty="0" smtClean="0">
                <a:solidFill>
                  <a:schemeClr val="tx1"/>
                </a:solidFill>
                <a:effectLst/>
                <a:latin typeface="+mn-lt"/>
                <a:ea typeface="+mn-ea"/>
                <a:cs typeface="+mn-cs"/>
              </a:rPr>
              <a:t>De quelles façons vont évoluer les concentrations dans l’atmosphère?</a:t>
            </a:r>
          </a:p>
          <a:p>
            <a:r>
              <a:rPr lang="fr-CA" sz="1200" kern="1200" dirty="0" smtClean="0">
                <a:solidFill>
                  <a:schemeClr val="tx1"/>
                </a:solidFill>
                <a:effectLst/>
                <a:latin typeface="+mn-lt"/>
                <a:ea typeface="+mn-ea"/>
                <a:cs typeface="+mn-cs"/>
              </a:rPr>
              <a:t>Il faut répondre à des questions de ce type pour tenter de faire des projections climatiques. On comprend ici pourquoi à ces projections est toujours associée une certaine marge d’erreur. </a:t>
            </a:r>
            <a:endParaRPr lang="fr-CA" dirty="0" smtClean="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26</a:t>
            </a:fld>
            <a:endParaRPr lang="fr-CA"/>
          </a:p>
        </p:txBody>
      </p:sp>
    </p:spTree>
    <p:extLst>
      <p:ext uri="{BB962C8B-B14F-4D97-AF65-F5344CB8AC3E}">
        <p14:creationId xmlns:p14="http://schemas.microsoft.com/office/powerpoint/2010/main" val="5069748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Période d’intérêt de ce graphique; les projections de température entre 2000 et 2100. </a:t>
            </a:r>
          </a:p>
          <a:p>
            <a:r>
              <a:rPr lang="fr-CA" sz="1200" kern="1200" dirty="0" smtClean="0">
                <a:solidFill>
                  <a:schemeClr val="tx1"/>
                </a:solidFill>
                <a:effectLst/>
                <a:latin typeface="+mn-lt"/>
                <a:ea typeface="+mn-ea"/>
                <a:cs typeface="+mn-cs"/>
              </a:rPr>
              <a:t>Les modèles climatiques permettent de simuler numériquement l’augmentation de la température en fonctions des données climatiques actuelles, des interactions climatiques connues et des diverses hypothèses mentionnées précédemment.  </a:t>
            </a:r>
          </a:p>
          <a:p>
            <a:r>
              <a:rPr lang="fr-CA" sz="1200" kern="1200" dirty="0" smtClean="0">
                <a:solidFill>
                  <a:schemeClr val="tx1"/>
                </a:solidFill>
                <a:effectLst/>
                <a:latin typeface="+mn-lt"/>
                <a:ea typeface="+mn-ea"/>
                <a:cs typeface="+mn-cs"/>
              </a:rPr>
              <a:t>Le graphique montre les prévisions de l’évolution du climat, issues des simulations numériques des modèles climatiques, qui semblent faire consensus. Cette simulation est la prédiction officielle du GIEC, le Groupe Intergouvernemental sur l’évolution du climat, constitué de plus de 3700 scientifiques provenant de partout sur le globe.</a:t>
            </a:r>
          </a:p>
          <a:p>
            <a:r>
              <a:rPr lang="fr-CA" sz="1200" kern="1200" dirty="0" smtClean="0">
                <a:solidFill>
                  <a:schemeClr val="tx1"/>
                </a:solidFill>
                <a:effectLst/>
                <a:latin typeface="+mn-lt"/>
                <a:ea typeface="+mn-ea"/>
                <a:cs typeface="+mn-cs"/>
              </a:rPr>
              <a:t>Il est anticipé que la température globale augmentera d'environ 2 à 4.5 degrés Celsius au cours de ce siècle.  </a:t>
            </a:r>
          </a:p>
          <a:p>
            <a:r>
              <a:rPr lang="fr-CA" sz="1200" kern="1200" dirty="0" smtClean="0">
                <a:solidFill>
                  <a:schemeClr val="tx1"/>
                </a:solidFill>
                <a:effectLst/>
                <a:latin typeface="+mn-lt"/>
                <a:ea typeface="+mn-ea"/>
                <a:cs typeface="+mn-cs"/>
              </a:rPr>
              <a:t>La particularité de ce changement c’est qu’il s’effectue relativement rapidement si l’on prend en référence l'histoire du climat terrestre. L’histoire a montré de telles variations de la température moyenne globale, mais celles-ci s’échelonnaient sur des milliers d’années ou plus. Or présentement la période en jeu n’est que d’une centaine d'années seulement, une période qui coïncide avec la révolution industrielle. </a:t>
            </a:r>
          </a:p>
          <a:p>
            <a:r>
              <a:rPr lang="fr-CA" sz="1200" kern="1200" dirty="0" smtClean="0">
                <a:solidFill>
                  <a:schemeClr val="tx1"/>
                </a:solidFill>
                <a:effectLst/>
                <a:latin typeface="+mn-lt"/>
                <a:ea typeface="+mn-ea"/>
                <a:cs typeface="+mn-cs"/>
              </a:rPr>
              <a:t>Il est important de noter que le réchauffement ne sera pas uniforme. Certains endroits se réchaufferont davantage que d'autres, par exemple les régions près du pôle Nord.  Il est même possible que certaines régions ressentent un refroidissement.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Il est important de noter qu’il y a de l’incertitude liée à ces projections (barres à droite) car celles-ci varieront selon le degré d’adaptation, le niveau de réduction des GES, le rythme du réchauffement et notre mode de développement socioéconomique.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Source: http://www.ipcc.ch/pdf/climate-changes-2001/synthesis-syr/french/question-1to9.pdf</a:t>
            </a:r>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27</a:t>
            </a:fld>
            <a:endParaRPr lang="fr-CA"/>
          </a:p>
        </p:txBody>
      </p:sp>
    </p:spTree>
    <p:extLst>
      <p:ext uri="{BB962C8B-B14F-4D97-AF65-F5344CB8AC3E}">
        <p14:creationId xmlns:p14="http://schemas.microsoft.com/office/powerpoint/2010/main" val="5069748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Les modèles climatiques fournissent des projections de la température moyenne terrestre, peut-être entre 2 à 4 degrés </a:t>
            </a:r>
            <a:r>
              <a:rPr lang="fr-CA" sz="1200" kern="1200" dirty="0" err="1" smtClean="0">
                <a:solidFill>
                  <a:schemeClr val="tx1"/>
                </a:solidFill>
                <a:effectLst/>
                <a:latin typeface="+mn-lt"/>
                <a:ea typeface="+mn-ea"/>
                <a:cs typeface="+mn-cs"/>
              </a:rPr>
              <a:t>Celcius</a:t>
            </a:r>
            <a:r>
              <a:rPr lang="fr-CA" sz="1200" kern="1200" dirty="0" smtClean="0">
                <a:solidFill>
                  <a:schemeClr val="tx1"/>
                </a:solidFill>
                <a:effectLst/>
                <a:latin typeface="+mn-lt"/>
                <a:ea typeface="+mn-ea"/>
                <a:cs typeface="+mn-cs"/>
              </a:rPr>
              <a:t> d’ici 100 ans, mais qu’en est-il des impacts environnementaux et socio-économiques? </a:t>
            </a:r>
          </a:p>
          <a:p>
            <a:r>
              <a:rPr lang="fr-CA" sz="1200" kern="1200" dirty="0" smtClean="0">
                <a:solidFill>
                  <a:schemeClr val="tx1"/>
                </a:solidFill>
                <a:effectLst/>
                <a:latin typeface="+mn-lt"/>
                <a:ea typeface="+mn-ea"/>
                <a:cs typeface="+mn-cs"/>
              </a:rPr>
              <a:t>Le tableau présente quelques conséquences potentielles sur les ressources en eau, les écosystèmes, la production alimentaire, le littoral (les côtes) et la santé, et ce pour des augmentations de température projetées, entre 1 et 5 degrés </a:t>
            </a:r>
            <a:r>
              <a:rPr lang="fr-CA" sz="1200" kern="1200" dirty="0" err="1" smtClean="0">
                <a:solidFill>
                  <a:schemeClr val="tx1"/>
                </a:solidFill>
                <a:effectLst/>
                <a:latin typeface="+mn-lt"/>
                <a:ea typeface="+mn-ea"/>
                <a:cs typeface="+mn-cs"/>
              </a:rPr>
              <a:t>Celcius</a:t>
            </a:r>
            <a:r>
              <a:rPr lang="fr-CA" sz="1200" kern="1200" dirty="0" smtClean="0">
                <a:solidFill>
                  <a:schemeClr val="tx1"/>
                </a:solidFill>
                <a:effectLst/>
                <a:latin typeface="+mn-lt"/>
                <a:ea typeface="+mn-ea"/>
                <a:cs typeface="+mn-cs"/>
              </a:rPr>
              <a:t>. (Selon l’axe des « x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Note: au moment d’effectuer le montage de cette présentation (2012) la température moyenne est d’environ +0.85 C. (ligne pointillée en rouge)</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Source</a:t>
            </a:r>
            <a:r>
              <a:rPr lang="fr-CA" sz="1200" kern="1200" dirty="0" smtClean="0">
                <a:solidFill>
                  <a:schemeClr val="tx1"/>
                </a:solidFill>
                <a:effectLst/>
                <a:latin typeface="+mn-lt"/>
                <a:ea typeface="+mn-ea"/>
                <a:cs typeface="+mn-cs"/>
              </a:rPr>
              <a:t>: GIEC, 2007: Résumé à l’intention des décideurs. In: Bilan 2007 des changements climatiques: Impacts, adaptation et vulnérabilité. Contribution du Groupe de travail II au quatrième Rapport d’évaluation. Rapport du Groupe d’experts intergouvernemental sur l’évolution du climat, M.L. Parry, O.F. </a:t>
            </a:r>
            <a:r>
              <a:rPr lang="fr-CA" sz="1200" kern="1200" dirty="0" err="1" smtClean="0">
                <a:solidFill>
                  <a:schemeClr val="tx1"/>
                </a:solidFill>
                <a:effectLst/>
                <a:latin typeface="+mn-lt"/>
                <a:ea typeface="+mn-ea"/>
                <a:cs typeface="+mn-cs"/>
              </a:rPr>
              <a:t>Canziani</a:t>
            </a:r>
            <a:r>
              <a:rPr lang="fr-CA" sz="1200" kern="1200" dirty="0" smtClean="0">
                <a:solidFill>
                  <a:schemeClr val="tx1"/>
                </a:solidFill>
                <a:effectLst/>
                <a:latin typeface="+mn-lt"/>
                <a:ea typeface="+mn-ea"/>
                <a:cs typeface="+mn-cs"/>
              </a:rPr>
              <a:t>, J.P. </a:t>
            </a:r>
            <a:r>
              <a:rPr lang="fr-CA" sz="1200" kern="1200" dirty="0" err="1" smtClean="0">
                <a:solidFill>
                  <a:schemeClr val="tx1"/>
                </a:solidFill>
                <a:effectLst/>
                <a:latin typeface="+mn-lt"/>
                <a:ea typeface="+mn-ea"/>
                <a:cs typeface="+mn-cs"/>
              </a:rPr>
              <a:t>Palutikof</a:t>
            </a:r>
            <a:r>
              <a:rPr lang="fr-CA" sz="1200" kern="1200" dirty="0" smtClean="0">
                <a:solidFill>
                  <a:schemeClr val="tx1"/>
                </a:solidFill>
                <a:effectLst/>
                <a:latin typeface="+mn-lt"/>
                <a:ea typeface="+mn-ea"/>
                <a:cs typeface="+mn-cs"/>
              </a:rPr>
              <a:t>, P.J. van der Linden and C.E. Hanson, (éd.), Cambridge </a:t>
            </a:r>
            <a:r>
              <a:rPr lang="fr-CA" sz="1200" kern="1200" dirty="0" err="1" smtClean="0">
                <a:solidFill>
                  <a:schemeClr val="tx1"/>
                </a:solidFill>
                <a:effectLst/>
                <a:latin typeface="+mn-lt"/>
                <a:ea typeface="+mn-ea"/>
                <a:cs typeface="+mn-cs"/>
              </a:rPr>
              <a:t>University</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Press</a:t>
            </a:r>
            <a:r>
              <a:rPr lang="fr-CA" sz="1200" kern="1200" dirty="0" smtClean="0">
                <a:solidFill>
                  <a:schemeClr val="tx1"/>
                </a:solidFill>
                <a:effectLst/>
                <a:latin typeface="+mn-lt"/>
                <a:ea typeface="+mn-ea"/>
                <a:cs typeface="+mn-cs"/>
              </a:rPr>
              <a:t>, Cambridge, Royaume-Uni. </a:t>
            </a:r>
            <a:endParaRPr lang="fr-CA" dirty="0" smtClean="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28</a:t>
            </a:fld>
            <a:endParaRPr lang="fr-CA"/>
          </a:p>
        </p:txBody>
      </p:sp>
    </p:spTree>
    <p:extLst>
      <p:ext uri="{BB962C8B-B14F-4D97-AF65-F5344CB8AC3E}">
        <p14:creationId xmlns:p14="http://schemas.microsoft.com/office/powerpoint/2010/main" val="11100209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Le tableau reprend chacune des différentes tendances climatiques et physiques projetées et donne des exemples de conséquences environnementales et socio-économiques liés à celles-ci. </a:t>
            </a:r>
          </a:p>
          <a:p>
            <a:r>
              <a:rPr lang="fr-CA" sz="1200" kern="1200" dirty="0" smtClean="0">
                <a:solidFill>
                  <a:schemeClr val="tx1"/>
                </a:solidFill>
                <a:effectLst/>
                <a:latin typeface="+mn-lt"/>
                <a:ea typeface="+mn-ea"/>
                <a:cs typeface="+mn-cs"/>
              </a:rPr>
              <a:t>La deuxième colonne fournit la probabilité des tendances futures.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Source: GIEC, 2007: Résumé à l’intention des décideurs. In: Bilan 2007 des changements climatiques: Impacts, adaptation et vulnérabilité. Contribution du Groupe de travail II au quatrième Rapport d’évaluation. Rapport du Groupe d’experts intergouvernemental sur l’évolution du climat, M.L. Parry, O.F. </a:t>
            </a:r>
            <a:r>
              <a:rPr lang="fr-CA" sz="1200" kern="1200" dirty="0" err="1" smtClean="0">
                <a:solidFill>
                  <a:schemeClr val="tx1"/>
                </a:solidFill>
                <a:effectLst/>
                <a:latin typeface="+mn-lt"/>
                <a:ea typeface="+mn-ea"/>
                <a:cs typeface="+mn-cs"/>
              </a:rPr>
              <a:t>Canziani</a:t>
            </a:r>
            <a:r>
              <a:rPr lang="fr-CA" sz="1200" kern="1200" dirty="0" smtClean="0">
                <a:solidFill>
                  <a:schemeClr val="tx1"/>
                </a:solidFill>
                <a:effectLst/>
                <a:latin typeface="+mn-lt"/>
                <a:ea typeface="+mn-ea"/>
                <a:cs typeface="+mn-cs"/>
              </a:rPr>
              <a:t>, J.P. </a:t>
            </a:r>
            <a:r>
              <a:rPr lang="fr-CA" sz="1200" kern="1200" dirty="0" err="1" smtClean="0">
                <a:solidFill>
                  <a:schemeClr val="tx1"/>
                </a:solidFill>
                <a:effectLst/>
                <a:latin typeface="+mn-lt"/>
                <a:ea typeface="+mn-ea"/>
                <a:cs typeface="+mn-cs"/>
              </a:rPr>
              <a:t>Palutikof</a:t>
            </a:r>
            <a:r>
              <a:rPr lang="fr-CA" sz="1200" kern="1200" dirty="0" smtClean="0">
                <a:solidFill>
                  <a:schemeClr val="tx1"/>
                </a:solidFill>
                <a:effectLst/>
                <a:latin typeface="+mn-lt"/>
                <a:ea typeface="+mn-ea"/>
                <a:cs typeface="+mn-cs"/>
              </a:rPr>
              <a:t>, P.J. van der Linden and C.E. Hanson, (éd.), Cambridge </a:t>
            </a:r>
            <a:r>
              <a:rPr lang="fr-CA" sz="1200" kern="1200" dirty="0" err="1" smtClean="0">
                <a:solidFill>
                  <a:schemeClr val="tx1"/>
                </a:solidFill>
                <a:effectLst/>
                <a:latin typeface="+mn-lt"/>
                <a:ea typeface="+mn-ea"/>
                <a:cs typeface="+mn-cs"/>
              </a:rPr>
              <a:t>University</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Press</a:t>
            </a:r>
            <a:r>
              <a:rPr lang="fr-CA" sz="1200" kern="1200" dirty="0" smtClean="0">
                <a:solidFill>
                  <a:schemeClr val="tx1"/>
                </a:solidFill>
                <a:effectLst/>
                <a:latin typeface="+mn-lt"/>
                <a:ea typeface="+mn-ea"/>
                <a:cs typeface="+mn-cs"/>
              </a:rPr>
              <a:t>, Cambridge, Royaume-Uni. </a:t>
            </a:r>
          </a:p>
          <a:p>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29</a:t>
            </a:fld>
            <a:endParaRPr lang="fr-CA"/>
          </a:p>
        </p:txBody>
      </p:sp>
    </p:spTree>
    <p:extLst>
      <p:ext uri="{BB962C8B-B14F-4D97-AF65-F5344CB8AC3E}">
        <p14:creationId xmlns:p14="http://schemas.microsoft.com/office/powerpoint/2010/main" val="41710624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Le tableau reprend chacune des différentes tendances climatiques et physiques projetées et donne des exemples de conséquences environnementales et socio-économiques liés à celles-ci. </a:t>
            </a:r>
          </a:p>
          <a:p>
            <a:r>
              <a:rPr lang="fr-CA" sz="1200" kern="1200" dirty="0" smtClean="0">
                <a:solidFill>
                  <a:schemeClr val="tx1"/>
                </a:solidFill>
                <a:effectLst/>
                <a:latin typeface="+mn-lt"/>
                <a:ea typeface="+mn-ea"/>
                <a:cs typeface="+mn-cs"/>
              </a:rPr>
              <a:t>La deuxième colonne fournit la probabilité des tendances futures.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Source: GIEC, 2007: Résumé à l’intention des décideurs. In: Bilan 2007 des changements climatiques: Impacts, adaptation et vulnérabilité. Contribution du Groupe de travail II au quatrième Rapport d’évaluation. Rapport du Groupe d’experts intergouvernemental sur l’évolution du climat, M.L. Parry, O.F. </a:t>
            </a:r>
            <a:r>
              <a:rPr lang="fr-CA" sz="1200" kern="1200" dirty="0" err="1" smtClean="0">
                <a:solidFill>
                  <a:schemeClr val="tx1"/>
                </a:solidFill>
                <a:effectLst/>
                <a:latin typeface="+mn-lt"/>
                <a:ea typeface="+mn-ea"/>
                <a:cs typeface="+mn-cs"/>
              </a:rPr>
              <a:t>Canziani</a:t>
            </a:r>
            <a:r>
              <a:rPr lang="fr-CA" sz="1200" kern="1200" dirty="0" smtClean="0">
                <a:solidFill>
                  <a:schemeClr val="tx1"/>
                </a:solidFill>
                <a:effectLst/>
                <a:latin typeface="+mn-lt"/>
                <a:ea typeface="+mn-ea"/>
                <a:cs typeface="+mn-cs"/>
              </a:rPr>
              <a:t>, J.P. </a:t>
            </a:r>
            <a:r>
              <a:rPr lang="fr-CA" sz="1200" kern="1200" dirty="0" err="1" smtClean="0">
                <a:solidFill>
                  <a:schemeClr val="tx1"/>
                </a:solidFill>
                <a:effectLst/>
                <a:latin typeface="+mn-lt"/>
                <a:ea typeface="+mn-ea"/>
                <a:cs typeface="+mn-cs"/>
              </a:rPr>
              <a:t>Palutikof</a:t>
            </a:r>
            <a:r>
              <a:rPr lang="fr-CA" sz="1200" kern="1200" dirty="0" smtClean="0">
                <a:solidFill>
                  <a:schemeClr val="tx1"/>
                </a:solidFill>
                <a:effectLst/>
                <a:latin typeface="+mn-lt"/>
                <a:ea typeface="+mn-ea"/>
                <a:cs typeface="+mn-cs"/>
              </a:rPr>
              <a:t>, P.J. van der Linden and C.E. Hanson, (éd.), Cambridge </a:t>
            </a:r>
            <a:r>
              <a:rPr lang="fr-CA" sz="1200" kern="1200" dirty="0" err="1" smtClean="0">
                <a:solidFill>
                  <a:schemeClr val="tx1"/>
                </a:solidFill>
                <a:effectLst/>
                <a:latin typeface="+mn-lt"/>
                <a:ea typeface="+mn-ea"/>
                <a:cs typeface="+mn-cs"/>
              </a:rPr>
              <a:t>University</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Press</a:t>
            </a:r>
            <a:r>
              <a:rPr lang="fr-CA" sz="1200" kern="1200" dirty="0" smtClean="0">
                <a:solidFill>
                  <a:schemeClr val="tx1"/>
                </a:solidFill>
                <a:effectLst/>
                <a:latin typeface="+mn-lt"/>
                <a:ea typeface="+mn-ea"/>
                <a:cs typeface="+mn-cs"/>
              </a:rPr>
              <a:t>, Cambridge, Royaume-Uni. </a:t>
            </a:r>
          </a:p>
          <a:p>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30</a:t>
            </a:fld>
            <a:endParaRPr lang="fr-CA"/>
          </a:p>
        </p:txBody>
      </p:sp>
    </p:spTree>
    <p:extLst>
      <p:ext uri="{BB962C8B-B14F-4D97-AF65-F5344CB8AC3E}">
        <p14:creationId xmlns:p14="http://schemas.microsoft.com/office/powerpoint/2010/main" val="41710624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sz="1200" kern="1200" dirty="0" smtClean="0">
                <a:solidFill>
                  <a:schemeClr val="tx1"/>
                </a:solidFill>
                <a:effectLst/>
                <a:latin typeface="+mn-lt"/>
                <a:ea typeface="+mn-ea"/>
                <a:cs typeface="+mn-cs"/>
              </a:rPr>
              <a:t>Le tableau reprend chacune des différentes tendances climatiques et physiques projetées et donne des exemples de conséquences environnementales et socio-économiques liés à celles-ci. </a:t>
            </a:r>
          </a:p>
          <a:p>
            <a:r>
              <a:rPr lang="fr-CA" sz="1200" kern="1200" dirty="0" smtClean="0">
                <a:solidFill>
                  <a:schemeClr val="tx1"/>
                </a:solidFill>
                <a:effectLst/>
                <a:latin typeface="+mn-lt"/>
                <a:ea typeface="+mn-ea"/>
                <a:cs typeface="+mn-cs"/>
              </a:rPr>
              <a:t>La deuxième colonne fournit la probabilité des tendances futures.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Source: GIEC, 2007: Résumé à l’intention des décideurs. In: Bilan 2007 des changements climatiques: Impacts, adaptation et vulnérabilité. Contribution du Groupe de travail II au quatrième Rapport d’évaluation. Rapport du Groupe d’experts intergouvernemental sur l’évolution du climat, M.L. Parry, O.F. </a:t>
            </a:r>
            <a:r>
              <a:rPr lang="fr-CA" sz="1200" kern="1200" dirty="0" err="1" smtClean="0">
                <a:solidFill>
                  <a:schemeClr val="tx1"/>
                </a:solidFill>
                <a:effectLst/>
                <a:latin typeface="+mn-lt"/>
                <a:ea typeface="+mn-ea"/>
                <a:cs typeface="+mn-cs"/>
              </a:rPr>
              <a:t>Canziani</a:t>
            </a:r>
            <a:r>
              <a:rPr lang="fr-CA" sz="1200" kern="1200" dirty="0" smtClean="0">
                <a:solidFill>
                  <a:schemeClr val="tx1"/>
                </a:solidFill>
                <a:effectLst/>
                <a:latin typeface="+mn-lt"/>
                <a:ea typeface="+mn-ea"/>
                <a:cs typeface="+mn-cs"/>
              </a:rPr>
              <a:t>, J.P. </a:t>
            </a:r>
            <a:r>
              <a:rPr lang="fr-CA" sz="1200" kern="1200" dirty="0" err="1" smtClean="0">
                <a:solidFill>
                  <a:schemeClr val="tx1"/>
                </a:solidFill>
                <a:effectLst/>
                <a:latin typeface="+mn-lt"/>
                <a:ea typeface="+mn-ea"/>
                <a:cs typeface="+mn-cs"/>
              </a:rPr>
              <a:t>Palutikof</a:t>
            </a:r>
            <a:r>
              <a:rPr lang="fr-CA" sz="1200" kern="1200" dirty="0" smtClean="0">
                <a:solidFill>
                  <a:schemeClr val="tx1"/>
                </a:solidFill>
                <a:effectLst/>
                <a:latin typeface="+mn-lt"/>
                <a:ea typeface="+mn-ea"/>
                <a:cs typeface="+mn-cs"/>
              </a:rPr>
              <a:t>, P.J. van der Linden and C.E. Hanson, (éd.), Cambridge </a:t>
            </a:r>
            <a:r>
              <a:rPr lang="fr-CA" sz="1200" kern="1200" dirty="0" err="1" smtClean="0">
                <a:solidFill>
                  <a:schemeClr val="tx1"/>
                </a:solidFill>
                <a:effectLst/>
                <a:latin typeface="+mn-lt"/>
                <a:ea typeface="+mn-ea"/>
                <a:cs typeface="+mn-cs"/>
              </a:rPr>
              <a:t>University</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Press</a:t>
            </a:r>
            <a:r>
              <a:rPr lang="fr-CA" sz="1200" kern="1200" dirty="0" smtClean="0">
                <a:solidFill>
                  <a:schemeClr val="tx1"/>
                </a:solidFill>
                <a:effectLst/>
                <a:latin typeface="+mn-lt"/>
                <a:ea typeface="+mn-ea"/>
                <a:cs typeface="+mn-cs"/>
              </a:rPr>
              <a:t>, Cambridge, Royaume-Uni. </a:t>
            </a:r>
          </a:p>
          <a:p>
            <a:endParaRPr lang="fr-CA" dirty="0"/>
          </a:p>
        </p:txBody>
      </p:sp>
      <p:sp>
        <p:nvSpPr>
          <p:cNvPr id="4" name="Espace réservé du numéro de diapositive 3"/>
          <p:cNvSpPr>
            <a:spLocks noGrp="1"/>
          </p:cNvSpPr>
          <p:nvPr>
            <p:ph type="sldNum" sz="quarter" idx="10"/>
          </p:nvPr>
        </p:nvSpPr>
        <p:spPr/>
        <p:txBody>
          <a:bodyPr/>
          <a:lstStyle/>
          <a:p>
            <a:pPr>
              <a:defRPr/>
            </a:pPr>
            <a:fld id="{7C131E62-1114-49DA-833B-F60053588238}" type="slidenum">
              <a:rPr lang="fr-CA" smtClean="0"/>
              <a:pPr>
                <a:defRPr/>
              </a:pPr>
              <a:t>31</a:t>
            </a:fld>
            <a:endParaRPr lang="fr-CA"/>
          </a:p>
        </p:txBody>
      </p:sp>
    </p:spTree>
    <p:extLst>
      <p:ext uri="{BB962C8B-B14F-4D97-AF65-F5344CB8AC3E}">
        <p14:creationId xmlns:p14="http://schemas.microsoft.com/office/powerpoint/2010/main" val="14249826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fr-CA" sz="1200" b="1" kern="1200" dirty="0" smtClean="0">
                <a:solidFill>
                  <a:schemeClr val="tx1"/>
                </a:solidFill>
                <a:effectLst/>
                <a:latin typeface="+mn-lt"/>
                <a:ea typeface="+mn-ea"/>
                <a:cs typeface="+mn-cs"/>
              </a:rPr>
              <a:t>Comment agir?</a:t>
            </a:r>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Ce schéma, extrait du rapport de synthèse du GIEC 2007, offre une intéressante synthèse de la question des changements climatiques; des causes humaines (encadré brun) aux indicateurs ou conséquences atmosphériques, climatiques, physiques, biologiques, environnementales et humaines…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Il met en évidence, par cette longue chaîne causale, que nos activités modifient notre Environnement, et que notre Environnement ainsi perturbé affecte et affectera en retour de plus en plus le fonctionnement de notre société. Une chaîne causale sournoise, invisible au quotidien - possible cause de l’inertie de nos sociétés à agir de façon soutenue -  mais dont les résultats de recherche tendent à confirmer. </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Les recherches en lien avec les changements climatiques touchent une multitude de domaines notamment:</a:t>
            </a:r>
          </a:p>
          <a:p>
            <a:pPr marL="171450" lvl="0" indent="-171450">
              <a:buFont typeface="Arial" pitchFamily="34" charset="0"/>
              <a:buChar char="•"/>
            </a:pPr>
            <a:r>
              <a:rPr lang="fr-CA" sz="1200" kern="1200" dirty="0" smtClean="0">
                <a:solidFill>
                  <a:schemeClr val="tx1"/>
                </a:solidFill>
                <a:effectLst/>
                <a:latin typeface="+mn-lt"/>
                <a:ea typeface="+mn-ea"/>
                <a:cs typeface="+mn-cs"/>
              </a:rPr>
              <a:t>En météorologie et climatologie, on cherche à obtenir des données les plus fiables possible, à en étendre la couverture géographique, à améliorer la compréhension de l’interaction des systèmes climatiques, d’étudier des modèles mathématiques, de réaliser des projections, etc.</a:t>
            </a:r>
          </a:p>
          <a:p>
            <a:pPr marL="171450" lvl="0" indent="-171450">
              <a:buFont typeface="Arial" pitchFamily="34" charset="0"/>
              <a:buChar char="•"/>
            </a:pPr>
            <a:r>
              <a:rPr lang="fr-CA" sz="1200" kern="1200" dirty="0" smtClean="0">
                <a:solidFill>
                  <a:schemeClr val="tx1"/>
                </a:solidFill>
                <a:effectLst/>
                <a:latin typeface="+mn-lt"/>
                <a:ea typeface="+mn-ea"/>
                <a:cs typeface="+mn-cs"/>
              </a:rPr>
              <a:t>En biologie: on cherche à comprendre les effets des changements sur les différentes espèces animales et végétales partout dans le monde: migration, mouvement de populations, biodiversité, etc. </a:t>
            </a:r>
          </a:p>
          <a:p>
            <a:pPr marL="171450" lvl="0" indent="-171450">
              <a:buFont typeface="Arial" pitchFamily="34" charset="0"/>
              <a:buChar char="•"/>
            </a:pPr>
            <a:r>
              <a:rPr lang="fr-CA" sz="1200" kern="1200" dirty="0" smtClean="0">
                <a:solidFill>
                  <a:schemeClr val="tx1"/>
                </a:solidFill>
                <a:effectLst/>
                <a:latin typeface="+mn-lt"/>
                <a:ea typeface="+mn-ea"/>
                <a:cs typeface="+mn-cs"/>
              </a:rPr>
              <a:t>Glaciologie, médecine (ex. santé des populations nordiques)</a:t>
            </a:r>
          </a:p>
          <a:p>
            <a:pPr marL="171450" lvl="0" indent="-171450">
              <a:buFont typeface="Arial" pitchFamily="34" charset="0"/>
              <a:buChar char="•"/>
            </a:pPr>
            <a:r>
              <a:rPr lang="fr-CA" sz="1200" kern="1200" dirty="0" smtClean="0">
                <a:solidFill>
                  <a:schemeClr val="tx1"/>
                </a:solidFill>
                <a:effectLst/>
                <a:latin typeface="+mn-lt"/>
                <a:ea typeface="+mn-ea"/>
                <a:cs typeface="+mn-cs"/>
              </a:rPr>
              <a:t>En foresterie, on étudie déjà les différences génomiques d’arbres d’une même espèce, mais croissant à des latitudes différentes, dans le but d’ensemencer des « individus » qui résistent bien à la chaleur, à des latitudes plus élevées, où le climat se réchauffera davantage. Le but étant de permettre la pérennité des ressources forestières même en cas de changements climatiques importants. </a:t>
            </a:r>
          </a:p>
          <a:p>
            <a:pPr marL="171450" lvl="0" indent="-171450">
              <a:buFont typeface="Arial" pitchFamily="34" charset="0"/>
              <a:buChar char="•"/>
            </a:pPr>
            <a:r>
              <a:rPr lang="fr-CA" sz="1200" kern="1200" dirty="0" smtClean="0">
                <a:solidFill>
                  <a:schemeClr val="tx1"/>
                </a:solidFill>
                <a:effectLst/>
                <a:latin typeface="+mn-lt"/>
                <a:ea typeface="+mn-ea"/>
                <a:cs typeface="+mn-cs"/>
              </a:rPr>
              <a:t>En sciences humaines: géographie politique (ex. partage du territoire arctique), politique (ex. traités et accords sur la réduction des GES), sociologie (ex. impacts socioéconomiques des populations notamment ceux qui devront être déplacées parce que le niveau de la mer aura envahi leur propriété, leurs champs cultivables, etc.)</a:t>
            </a:r>
          </a:p>
          <a:p>
            <a:r>
              <a:rPr lang="fr-CA" sz="1200" kern="1200" dirty="0" smtClean="0">
                <a:solidFill>
                  <a:schemeClr val="tx1"/>
                </a:solidFill>
                <a:effectLst/>
                <a:latin typeface="+mn-lt"/>
                <a:ea typeface="+mn-ea"/>
                <a:cs typeface="+mn-cs"/>
              </a:rPr>
              <a:t> </a:t>
            </a:r>
          </a:p>
          <a:p>
            <a:r>
              <a:rPr lang="fr-CA" sz="1200" b="1" kern="1200" dirty="0" smtClean="0">
                <a:solidFill>
                  <a:schemeClr val="tx1"/>
                </a:solidFill>
                <a:effectLst/>
                <a:latin typeface="+mn-lt"/>
                <a:ea typeface="+mn-ea"/>
                <a:cs typeface="+mn-cs"/>
              </a:rPr>
              <a:t>Quelques suggestions pour la suite</a:t>
            </a:r>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Ouvrir une discussion sur les manières concrètes d’agir.</a:t>
            </a:r>
          </a:p>
          <a:p>
            <a:pPr marL="171450" lvl="0" indent="-171450">
              <a:buFont typeface="Arial" pitchFamily="34" charset="0"/>
              <a:buChar char="•"/>
            </a:pPr>
            <a:r>
              <a:rPr lang="fr-CA" sz="1200" kern="1200" dirty="0" smtClean="0">
                <a:solidFill>
                  <a:schemeClr val="tx1"/>
                </a:solidFill>
                <a:effectLst/>
                <a:latin typeface="+mn-lt"/>
                <a:ea typeface="+mn-ea"/>
                <a:cs typeface="+mn-cs"/>
              </a:rPr>
              <a:t>Le développement socioéconomique de nos sociétés</a:t>
            </a:r>
          </a:p>
          <a:p>
            <a:pPr marL="171450" lvl="0" indent="-171450">
              <a:buFont typeface="Arial" pitchFamily="34" charset="0"/>
              <a:buChar char="•"/>
            </a:pPr>
            <a:r>
              <a:rPr lang="fr-CA" sz="1200" kern="1200" dirty="0" smtClean="0">
                <a:solidFill>
                  <a:schemeClr val="tx1"/>
                </a:solidFill>
                <a:effectLst/>
                <a:latin typeface="+mn-lt"/>
                <a:ea typeface="+mn-ea"/>
                <a:cs typeface="+mn-cs"/>
              </a:rPr>
              <a:t>Le gouvernement a produit un plan d’action sur les mesures d’atténuation et d’adaptation aux changements climatiques. </a:t>
            </a:r>
          </a:p>
          <a:p>
            <a:pPr marL="171450" lvl="0" indent="-171450">
              <a:buFont typeface="Arial" pitchFamily="34" charset="0"/>
              <a:buChar char="•"/>
            </a:pPr>
            <a:r>
              <a:rPr lang="fr-CA" sz="1200" kern="1200" dirty="0" smtClean="0">
                <a:solidFill>
                  <a:schemeClr val="tx1"/>
                </a:solidFill>
                <a:effectLst/>
                <a:latin typeface="+mn-lt"/>
                <a:ea typeface="+mn-ea"/>
                <a:cs typeface="+mn-cs"/>
              </a:rPr>
              <a:t>Approfondir un aspect évoqué durant la présentation</a:t>
            </a:r>
          </a:p>
          <a:p>
            <a:r>
              <a:rPr lang="fr-CA" sz="1200" kern="1200" dirty="0" smtClean="0">
                <a:solidFill>
                  <a:schemeClr val="tx1"/>
                </a:solidFill>
                <a:effectLst/>
                <a:latin typeface="+mn-lt"/>
                <a:ea typeface="+mn-ea"/>
                <a:cs typeface="+mn-cs"/>
              </a:rPr>
              <a:t> </a:t>
            </a:r>
          </a:p>
          <a:p>
            <a:r>
              <a:rPr lang="fr-CA" sz="1200" kern="1200" dirty="0" smtClean="0">
                <a:solidFill>
                  <a:schemeClr val="tx1"/>
                </a:solidFill>
                <a:effectLst/>
                <a:latin typeface="+mn-lt"/>
                <a:ea typeface="+mn-ea"/>
                <a:cs typeface="+mn-cs"/>
              </a:rPr>
              <a:t>Source: </a:t>
            </a:r>
          </a:p>
          <a:p>
            <a:r>
              <a:rPr lang="fr-CA" sz="1200" kern="1200" dirty="0" smtClean="0">
                <a:solidFill>
                  <a:schemeClr val="tx1"/>
                </a:solidFill>
                <a:effectLst/>
                <a:latin typeface="+mn-lt"/>
                <a:ea typeface="+mn-ea"/>
                <a:cs typeface="+mn-cs"/>
              </a:rPr>
              <a:t>Rapport de synthèse du GIEC: Bilan 2007, Fig. I.1 p.26 </a:t>
            </a:r>
          </a:p>
          <a:p>
            <a:r>
              <a:rPr lang="fr-CA" sz="1200" kern="1200" dirty="0" smtClean="0">
                <a:solidFill>
                  <a:schemeClr val="tx1"/>
                </a:solidFill>
                <a:effectLst/>
                <a:latin typeface="+mn-lt"/>
                <a:ea typeface="+mn-ea"/>
                <a:cs typeface="+mn-cs"/>
              </a:rPr>
              <a:t>GIEC, 2007 : </a:t>
            </a:r>
            <a:r>
              <a:rPr lang="fr-CA" sz="1200" i="1" kern="1200" dirty="0" smtClean="0">
                <a:solidFill>
                  <a:schemeClr val="tx1"/>
                </a:solidFill>
                <a:effectLst/>
                <a:latin typeface="+mn-lt"/>
                <a:ea typeface="+mn-ea"/>
                <a:cs typeface="+mn-cs"/>
              </a:rPr>
              <a:t>Bilan 2007 des changements climatiques. Contribution des Groupes de travail I, II et III au quatrième Rapport d’évaluation du Groupe d’experts intergouvernemental sur l’évolution du climat [Équipe de rédaction principale, </a:t>
            </a:r>
            <a:r>
              <a:rPr lang="fr-CA" sz="1200" i="1" kern="1200" dirty="0" err="1" smtClean="0">
                <a:solidFill>
                  <a:schemeClr val="tx1"/>
                </a:solidFill>
                <a:effectLst/>
                <a:latin typeface="+mn-lt"/>
                <a:ea typeface="+mn-ea"/>
                <a:cs typeface="+mn-cs"/>
              </a:rPr>
              <a:t>Pachauri</a:t>
            </a:r>
            <a:r>
              <a:rPr lang="fr-CA" sz="1200" i="1" kern="1200" dirty="0" smtClean="0">
                <a:solidFill>
                  <a:schemeClr val="tx1"/>
                </a:solidFill>
                <a:effectLst/>
                <a:latin typeface="+mn-lt"/>
                <a:ea typeface="+mn-ea"/>
                <a:cs typeface="+mn-cs"/>
              </a:rPr>
              <a:t>, R.K. et </a:t>
            </a:r>
            <a:r>
              <a:rPr lang="fr-CA" sz="1200" i="1" kern="1200" dirty="0" err="1" smtClean="0">
                <a:solidFill>
                  <a:schemeClr val="tx1"/>
                </a:solidFill>
                <a:effectLst/>
                <a:latin typeface="+mn-lt"/>
                <a:ea typeface="+mn-ea"/>
                <a:cs typeface="+mn-cs"/>
              </a:rPr>
              <a:t>Reisinger</a:t>
            </a:r>
            <a:r>
              <a:rPr lang="fr-CA" sz="1200" i="1" kern="1200" dirty="0" smtClean="0">
                <a:solidFill>
                  <a:schemeClr val="tx1"/>
                </a:solidFill>
                <a:effectLst/>
                <a:latin typeface="+mn-lt"/>
                <a:ea typeface="+mn-ea"/>
                <a:cs typeface="+mn-cs"/>
              </a:rPr>
              <a:t>, A. (publié sous la direction de~)]. GIEC, Genève, Suisse, …, 103 pages.</a:t>
            </a:r>
            <a:endParaRPr lang="fr-CA" dirty="0" smtClean="0"/>
          </a:p>
        </p:txBody>
      </p:sp>
      <p:sp>
        <p:nvSpPr>
          <p:cNvPr id="4" name="Espace réservé du numéro de diapositive 3"/>
          <p:cNvSpPr>
            <a:spLocks noGrp="1"/>
          </p:cNvSpPr>
          <p:nvPr>
            <p:ph type="sldNum" sz="quarter" idx="5"/>
          </p:nvPr>
        </p:nvSpPr>
        <p:spPr/>
        <p:txBody>
          <a:bodyPr/>
          <a:lstStyle/>
          <a:p>
            <a:pPr>
              <a:defRPr/>
            </a:pPr>
            <a:fld id="{34732902-BB75-4A80-B96C-A6DE342B54C3}" type="slidenum">
              <a:rPr lang="fr-CA"/>
              <a:pPr>
                <a:defRPr/>
              </a:pPr>
              <a:t>32</a:t>
            </a:fld>
            <a:endParaRPr lang="fr-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DB9F261B-E3E4-443F-9CDB-79B944D076CB}" type="slidenum">
              <a:rPr lang="fr-CA"/>
              <a:pPr>
                <a:defRPr/>
              </a:pPr>
              <a:t>‹#›</a:t>
            </a:fld>
            <a:endParaRPr lang="fr-CA"/>
          </a:p>
        </p:txBody>
      </p:sp>
    </p:spTree>
    <p:extLst>
      <p:ext uri="{BB962C8B-B14F-4D97-AF65-F5344CB8AC3E}">
        <p14:creationId xmlns:p14="http://schemas.microsoft.com/office/powerpoint/2010/main" val="1697620847"/>
      </p:ext>
    </p:extLst>
  </p:cSld>
  <p:clrMapOvr>
    <a:masterClrMapping/>
  </p:clrMapOvr>
  <p:transition xmlns:p14="http://schemas.microsoft.com/office/powerpoint/2010/mai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A999E805-DDCB-4D47-8FBB-46A27EEE242B}" type="slidenum">
              <a:rPr lang="fr-CA"/>
              <a:pPr>
                <a:defRPr/>
              </a:pPr>
              <a:t>‹#›</a:t>
            </a:fld>
            <a:endParaRPr lang="fr-CA"/>
          </a:p>
        </p:txBody>
      </p:sp>
    </p:spTree>
    <p:extLst>
      <p:ext uri="{BB962C8B-B14F-4D97-AF65-F5344CB8AC3E}">
        <p14:creationId xmlns:p14="http://schemas.microsoft.com/office/powerpoint/2010/main" val="1430127937"/>
      </p:ext>
    </p:extLst>
  </p:cSld>
  <p:clrMapOvr>
    <a:masterClrMapping/>
  </p:clrMapOvr>
  <p:transition xmlns:p14="http://schemas.microsoft.com/office/powerpoint/2010/mai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BC2ED1F6-9A78-4DE1-A86E-9FC970BBCA3D}" type="slidenum">
              <a:rPr lang="fr-CA"/>
              <a:pPr>
                <a:defRPr/>
              </a:pPr>
              <a:t>‹#›</a:t>
            </a:fld>
            <a:endParaRPr lang="fr-CA"/>
          </a:p>
        </p:txBody>
      </p:sp>
    </p:spTree>
    <p:extLst>
      <p:ext uri="{BB962C8B-B14F-4D97-AF65-F5344CB8AC3E}">
        <p14:creationId xmlns:p14="http://schemas.microsoft.com/office/powerpoint/2010/main" val="200190057"/>
      </p:ext>
    </p:extLst>
  </p:cSld>
  <p:clrMapOvr>
    <a:masterClrMapping/>
  </p:clrMapOvr>
  <p:transition xmlns:p14="http://schemas.microsoft.com/office/powerpoint/2010/mai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1BA95235-064E-48D9-9892-54FB54B8E8E2}" type="slidenum">
              <a:rPr lang="fr-CA"/>
              <a:pPr>
                <a:defRPr/>
              </a:pPr>
              <a:t>‹#›</a:t>
            </a:fld>
            <a:endParaRPr lang="fr-CA"/>
          </a:p>
        </p:txBody>
      </p:sp>
    </p:spTree>
    <p:extLst>
      <p:ext uri="{BB962C8B-B14F-4D97-AF65-F5344CB8AC3E}">
        <p14:creationId xmlns:p14="http://schemas.microsoft.com/office/powerpoint/2010/main" val="1395195045"/>
      </p:ext>
    </p:extLst>
  </p:cSld>
  <p:clrMapOvr>
    <a:masterClrMapping/>
  </p:clrMapOvr>
  <p:transition xmlns:p14="http://schemas.microsoft.com/office/powerpoint/2010/mai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Rectangle 4"/>
          <p:cNvSpPr>
            <a:spLocks noGrp="1" noChangeArrowheads="1"/>
          </p:cNvSpPr>
          <p:nvPr>
            <p:ph type="dt" sz="half" idx="10"/>
          </p:nvPr>
        </p:nvSpPr>
        <p:spPr>
          <a:ln/>
        </p:spPr>
        <p:txBody>
          <a:bodyPr/>
          <a:lstStyle>
            <a:lvl1pPr>
              <a:defRPr/>
            </a:lvl1pPr>
          </a:lstStyle>
          <a:p>
            <a:pPr>
              <a:defRPr/>
            </a:pPr>
            <a:endParaRPr lang="fr-CA"/>
          </a:p>
        </p:txBody>
      </p:sp>
      <p:sp>
        <p:nvSpPr>
          <p:cNvPr id="8" name="Rectangle 5"/>
          <p:cNvSpPr>
            <a:spLocks noGrp="1" noChangeArrowheads="1"/>
          </p:cNvSpPr>
          <p:nvPr>
            <p:ph type="ftr" sz="quarter" idx="11"/>
          </p:nvPr>
        </p:nvSpPr>
        <p:spPr>
          <a:ln/>
        </p:spPr>
        <p:txBody>
          <a:bodyPr/>
          <a:lstStyle>
            <a:lvl1pPr>
              <a:defRPr/>
            </a:lvl1pPr>
          </a:lstStyle>
          <a:p>
            <a:pPr>
              <a:defRPr/>
            </a:pPr>
            <a:endParaRPr lang="fr-CA"/>
          </a:p>
        </p:txBody>
      </p:sp>
      <p:sp>
        <p:nvSpPr>
          <p:cNvPr id="9" name="Rectangle 6"/>
          <p:cNvSpPr>
            <a:spLocks noGrp="1" noChangeArrowheads="1"/>
          </p:cNvSpPr>
          <p:nvPr>
            <p:ph type="sldNum" sz="quarter" idx="12"/>
          </p:nvPr>
        </p:nvSpPr>
        <p:spPr>
          <a:ln/>
        </p:spPr>
        <p:txBody>
          <a:bodyPr/>
          <a:lstStyle>
            <a:lvl1pPr>
              <a:defRPr/>
            </a:lvl1pPr>
          </a:lstStyle>
          <a:p>
            <a:pPr>
              <a:defRPr/>
            </a:pPr>
            <a:fld id="{97A4BFAC-FE22-4547-91D4-C0E7A98063AD}" type="slidenum">
              <a:rPr lang="fr-CA"/>
              <a:pPr>
                <a:defRPr/>
              </a:pPr>
              <a:t>‹#›</a:t>
            </a:fld>
            <a:endParaRPr lang="fr-CA"/>
          </a:p>
        </p:txBody>
      </p:sp>
    </p:spTree>
    <p:extLst>
      <p:ext uri="{BB962C8B-B14F-4D97-AF65-F5344CB8AC3E}">
        <p14:creationId xmlns:p14="http://schemas.microsoft.com/office/powerpoint/2010/main" val="3910614393"/>
      </p:ext>
    </p:extLst>
  </p:cSld>
  <p:clrMapOvr>
    <a:masterClrMapping/>
  </p:clrMapOvr>
  <p:transition xmlns:p14="http://schemas.microsoft.com/office/powerpoint/2010/mai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Rectangle 4"/>
          <p:cNvSpPr>
            <a:spLocks noGrp="1" noChangeArrowheads="1"/>
          </p:cNvSpPr>
          <p:nvPr>
            <p:ph type="dt" sz="half" idx="10"/>
          </p:nvPr>
        </p:nvSpPr>
        <p:spPr>
          <a:ln/>
        </p:spPr>
        <p:txBody>
          <a:bodyPr/>
          <a:lstStyle>
            <a:lvl1pPr>
              <a:defRPr/>
            </a:lvl1pPr>
          </a:lstStyle>
          <a:p>
            <a:pPr>
              <a:defRPr/>
            </a:pPr>
            <a:endParaRPr lang="fr-CA"/>
          </a:p>
        </p:txBody>
      </p:sp>
      <p:sp>
        <p:nvSpPr>
          <p:cNvPr id="4" name="Rectangle 5"/>
          <p:cNvSpPr>
            <a:spLocks noGrp="1" noChangeArrowheads="1"/>
          </p:cNvSpPr>
          <p:nvPr>
            <p:ph type="ftr" sz="quarter" idx="11"/>
          </p:nvPr>
        </p:nvSpPr>
        <p:spPr>
          <a:ln/>
        </p:spPr>
        <p:txBody>
          <a:bodyPr/>
          <a:lstStyle>
            <a:lvl1pPr>
              <a:defRPr/>
            </a:lvl1pPr>
          </a:lstStyle>
          <a:p>
            <a:pPr>
              <a:defRPr/>
            </a:pPr>
            <a:endParaRPr lang="fr-CA"/>
          </a:p>
        </p:txBody>
      </p:sp>
      <p:sp>
        <p:nvSpPr>
          <p:cNvPr id="5" name="Rectangle 6"/>
          <p:cNvSpPr>
            <a:spLocks noGrp="1" noChangeArrowheads="1"/>
          </p:cNvSpPr>
          <p:nvPr>
            <p:ph type="sldNum" sz="quarter" idx="12"/>
          </p:nvPr>
        </p:nvSpPr>
        <p:spPr>
          <a:ln/>
        </p:spPr>
        <p:txBody>
          <a:bodyPr/>
          <a:lstStyle>
            <a:lvl1pPr>
              <a:defRPr/>
            </a:lvl1pPr>
          </a:lstStyle>
          <a:p>
            <a:pPr>
              <a:defRPr/>
            </a:pPr>
            <a:fld id="{F2265F29-CCB4-4EF9-A4A3-14D26FAA8987}" type="slidenum">
              <a:rPr lang="fr-CA"/>
              <a:pPr>
                <a:defRPr/>
              </a:pPr>
              <a:t>‹#›</a:t>
            </a:fld>
            <a:endParaRPr lang="fr-CA"/>
          </a:p>
        </p:txBody>
      </p:sp>
    </p:spTree>
    <p:extLst>
      <p:ext uri="{BB962C8B-B14F-4D97-AF65-F5344CB8AC3E}">
        <p14:creationId xmlns:p14="http://schemas.microsoft.com/office/powerpoint/2010/main" val="2181299489"/>
      </p:ext>
    </p:extLst>
  </p:cSld>
  <p:clrMapOvr>
    <a:masterClrMapping/>
  </p:clrMapOvr>
  <p:transition xmlns:p14="http://schemas.microsoft.com/office/powerpoint/2010/mai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CA"/>
          </a:p>
        </p:txBody>
      </p:sp>
      <p:sp>
        <p:nvSpPr>
          <p:cNvPr id="3" name="Rectangle 5"/>
          <p:cNvSpPr>
            <a:spLocks noGrp="1" noChangeArrowheads="1"/>
          </p:cNvSpPr>
          <p:nvPr>
            <p:ph type="ftr" sz="quarter" idx="11"/>
          </p:nvPr>
        </p:nvSpPr>
        <p:spPr>
          <a:ln/>
        </p:spPr>
        <p:txBody>
          <a:bodyPr/>
          <a:lstStyle>
            <a:lvl1pPr>
              <a:defRPr/>
            </a:lvl1pPr>
          </a:lstStyle>
          <a:p>
            <a:pPr>
              <a:defRPr/>
            </a:pPr>
            <a:endParaRPr lang="fr-CA"/>
          </a:p>
        </p:txBody>
      </p:sp>
      <p:sp>
        <p:nvSpPr>
          <p:cNvPr id="4" name="Rectangle 6"/>
          <p:cNvSpPr>
            <a:spLocks noGrp="1" noChangeArrowheads="1"/>
          </p:cNvSpPr>
          <p:nvPr>
            <p:ph type="sldNum" sz="quarter" idx="12"/>
          </p:nvPr>
        </p:nvSpPr>
        <p:spPr>
          <a:ln/>
        </p:spPr>
        <p:txBody>
          <a:bodyPr/>
          <a:lstStyle>
            <a:lvl1pPr>
              <a:defRPr/>
            </a:lvl1pPr>
          </a:lstStyle>
          <a:p>
            <a:pPr>
              <a:defRPr/>
            </a:pPr>
            <a:fld id="{A3A5A8F3-391D-41CD-A46D-BAD0A0A1839A}" type="slidenum">
              <a:rPr lang="fr-CA"/>
              <a:pPr>
                <a:defRPr/>
              </a:pPr>
              <a:t>‹#›</a:t>
            </a:fld>
            <a:endParaRPr lang="fr-CA"/>
          </a:p>
        </p:txBody>
      </p:sp>
    </p:spTree>
    <p:extLst>
      <p:ext uri="{BB962C8B-B14F-4D97-AF65-F5344CB8AC3E}">
        <p14:creationId xmlns:p14="http://schemas.microsoft.com/office/powerpoint/2010/main" val="3543304771"/>
      </p:ext>
    </p:extLst>
  </p:cSld>
  <p:clrMapOvr>
    <a:masterClrMapping/>
  </p:clrMapOvr>
  <p:transition xmlns:p14="http://schemas.microsoft.com/office/powerpoint/2010/mai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B11819DE-028B-49A4-8594-D8E4D9D73D96}" type="slidenum">
              <a:rPr lang="fr-CA"/>
              <a:pPr>
                <a:defRPr/>
              </a:pPr>
              <a:t>‹#›</a:t>
            </a:fld>
            <a:endParaRPr lang="fr-CA"/>
          </a:p>
        </p:txBody>
      </p:sp>
    </p:spTree>
    <p:extLst>
      <p:ext uri="{BB962C8B-B14F-4D97-AF65-F5344CB8AC3E}">
        <p14:creationId xmlns:p14="http://schemas.microsoft.com/office/powerpoint/2010/main" val="1969094668"/>
      </p:ext>
    </p:extLst>
  </p:cSld>
  <p:clrMapOvr>
    <a:masterClrMapping/>
  </p:clrMapOvr>
  <p:transition xmlns:p14="http://schemas.microsoft.com/office/powerpoint/2010/mai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19218303-774D-4DAE-9994-01460FE777F8}" type="slidenum">
              <a:rPr lang="fr-CA"/>
              <a:pPr>
                <a:defRPr/>
              </a:pPr>
              <a:t>‹#›</a:t>
            </a:fld>
            <a:endParaRPr lang="fr-CA"/>
          </a:p>
        </p:txBody>
      </p:sp>
    </p:spTree>
    <p:extLst>
      <p:ext uri="{BB962C8B-B14F-4D97-AF65-F5344CB8AC3E}">
        <p14:creationId xmlns:p14="http://schemas.microsoft.com/office/powerpoint/2010/main" val="320014083"/>
      </p:ext>
    </p:extLst>
  </p:cSld>
  <p:clrMapOvr>
    <a:masterClrMapping/>
  </p:clrMapOvr>
  <p:transition xmlns:p14="http://schemas.microsoft.com/office/powerpoint/2010/mai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53EDD097-8A63-4E00-9673-D65B11C73F50}" type="slidenum">
              <a:rPr lang="fr-CA"/>
              <a:pPr>
                <a:defRPr/>
              </a:pPr>
              <a:t>‹#›</a:t>
            </a:fld>
            <a:endParaRPr lang="fr-CA"/>
          </a:p>
        </p:txBody>
      </p:sp>
    </p:spTree>
    <p:extLst>
      <p:ext uri="{BB962C8B-B14F-4D97-AF65-F5344CB8AC3E}">
        <p14:creationId xmlns:p14="http://schemas.microsoft.com/office/powerpoint/2010/main" val="4083290306"/>
      </p:ext>
    </p:extLst>
  </p:cSld>
  <p:clrMapOvr>
    <a:masterClrMapping/>
  </p:clrMapOvr>
  <p:transition xmlns:p14="http://schemas.microsoft.com/office/powerpoint/2010/mai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5CBAC8CD-BBEC-4481-A626-A04333327B11}" type="slidenum">
              <a:rPr lang="fr-CA"/>
              <a:pPr>
                <a:defRPr/>
              </a:pPr>
              <a:t>‹#›</a:t>
            </a:fld>
            <a:endParaRPr lang="fr-CA"/>
          </a:p>
        </p:txBody>
      </p:sp>
    </p:spTree>
    <p:extLst>
      <p:ext uri="{BB962C8B-B14F-4D97-AF65-F5344CB8AC3E}">
        <p14:creationId xmlns:p14="http://schemas.microsoft.com/office/powerpoint/2010/main" val="729886717"/>
      </p:ext>
    </p:extLst>
  </p:cSld>
  <p:clrMapOvr>
    <a:masterClrMapping/>
  </p:clrMapOvr>
  <p:transition xmlns:p14="http://schemas.microsoft.com/office/powerpoint/2010/mai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457200" y="274638"/>
            <a:ext cx="8229600" cy="585152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3" name="Rectangle 4"/>
          <p:cNvSpPr>
            <a:spLocks noGrp="1" noChangeArrowheads="1"/>
          </p:cNvSpPr>
          <p:nvPr>
            <p:ph type="dt" sz="half" idx="10"/>
          </p:nvPr>
        </p:nvSpPr>
        <p:spPr>
          <a:ln/>
        </p:spPr>
        <p:txBody>
          <a:bodyPr/>
          <a:lstStyle>
            <a:lvl1pPr>
              <a:defRPr/>
            </a:lvl1pPr>
          </a:lstStyle>
          <a:p>
            <a:pPr>
              <a:defRPr/>
            </a:pPr>
            <a:endParaRPr lang="fr-CA"/>
          </a:p>
        </p:txBody>
      </p:sp>
      <p:sp>
        <p:nvSpPr>
          <p:cNvPr id="4" name="Rectangle 5"/>
          <p:cNvSpPr>
            <a:spLocks noGrp="1" noChangeArrowheads="1"/>
          </p:cNvSpPr>
          <p:nvPr>
            <p:ph type="ftr" sz="quarter" idx="11"/>
          </p:nvPr>
        </p:nvSpPr>
        <p:spPr>
          <a:ln/>
        </p:spPr>
        <p:txBody>
          <a:bodyPr/>
          <a:lstStyle>
            <a:lvl1pPr>
              <a:defRPr/>
            </a:lvl1pPr>
          </a:lstStyle>
          <a:p>
            <a:pPr>
              <a:defRPr/>
            </a:pPr>
            <a:endParaRPr lang="fr-CA"/>
          </a:p>
        </p:txBody>
      </p:sp>
      <p:sp>
        <p:nvSpPr>
          <p:cNvPr id="5" name="Rectangle 6"/>
          <p:cNvSpPr>
            <a:spLocks noGrp="1" noChangeArrowheads="1"/>
          </p:cNvSpPr>
          <p:nvPr>
            <p:ph type="sldNum" sz="quarter" idx="12"/>
          </p:nvPr>
        </p:nvSpPr>
        <p:spPr>
          <a:ln/>
        </p:spPr>
        <p:txBody>
          <a:bodyPr/>
          <a:lstStyle>
            <a:lvl1pPr>
              <a:defRPr/>
            </a:lvl1pPr>
          </a:lstStyle>
          <a:p>
            <a:pPr>
              <a:defRPr/>
            </a:pPr>
            <a:fld id="{95BF0514-6F30-4D60-8C5F-4B17A3F80754}" type="slidenum">
              <a:rPr lang="fr-CA"/>
              <a:pPr>
                <a:defRPr/>
              </a:pPr>
              <a:t>‹#›</a:t>
            </a:fld>
            <a:endParaRPr lang="fr-CA"/>
          </a:p>
        </p:txBody>
      </p:sp>
    </p:spTree>
    <p:extLst>
      <p:ext uri="{BB962C8B-B14F-4D97-AF65-F5344CB8AC3E}">
        <p14:creationId xmlns:p14="http://schemas.microsoft.com/office/powerpoint/2010/main" val="3769709705"/>
      </p:ext>
    </p:extLst>
  </p:cSld>
  <p:clrMapOvr>
    <a:masterClrMapping/>
  </p:clrMapOvr>
  <p:transition xmlns:p14="http://schemas.microsoft.com/office/powerpoint/2010/main" spd="med">
    <p:fade/>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CA"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spcBef>
                <a:spcPct val="0"/>
              </a:spcBef>
              <a:defRPr sz="1400" b="0">
                <a:solidFill>
                  <a:schemeClr val="tx1"/>
                </a:solidFill>
                <a:effectLst/>
                <a:cs typeface="+mn-cs"/>
              </a:defRPr>
            </a:lvl1pPr>
          </a:lstStyle>
          <a:p>
            <a:pPr>
              <a:defRPr/>
            </a:pPr>
            <a:endParaRPr lang="fr-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defRPr sz="1400" b="0">
                <a:solidFill>
                  <a:schemeClr val="tx1"/>
                </a:solidFill>
                <a:effectLst/>
                <a:cs typeface="+mn-cs"/>
              </a:defRPr>
            </a:lvl1pPr>
          </a:lstStyle>
          <a:p>
            <a:pPr>
              <a:defRPr/>
            </a:pPr>
            <a:endParaRPr lang="fr-CA"/>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defRPr sz="1400" b="0">
                <a:solidFill>
                  <a:schemeClr val="tx1"/>
                </a:solidFill>
                <a:effectLst/>
                <a:cs typeface="+mn-cs"/>
              </a:defRPr>
            </a:lvl1pPr>
          </a:lstStyle>
          <a:p>
            <a:pPr>
              <a:defRPr/>
            </a:pPr>
            <a:fld id="{B561B469-1E98-4ADA-A0E3-7926580F1DED}" type="slidenum">
              <a:rPr lang="fr-CA"/>
              <a:pPr>
                <a:defRPr/>
              </a:pPr>
              <a:t>‹#›</a:t>
            </a:fld>
            <a:endParaRPr lang="fr-CA"/>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xmlns:p14="http://schemas.microsoft.com/office/powerpoint/2010/main" spd="med">
    <p:fade/>
  </p:transition>
  <p:timing>
    <p:tnLst>
      <p:par>
        <p:cTn xmlns:p14="http://schemas.microsoft.com/office/powerpoint/2010/mai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5" Type="http://schemas.openxmlformats.org/officeDocument/2006/relationships/hyperlink" Target="http://www.nasa.gov/multimedia/imagegallery/image_feature_1529.html" TargetMode="External"/><Relationship Id="rId6" Type="http://schemas.openxmlformats.org/officeDocument/2006/relationships/image" Target="../media/image3.gif"/><Relationship Id="rId7" Type="http://schemas.openxmlformats.org/officeDocument/2006/relationships/image" Target="../media/image4.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2.jpeg"/><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2.jpeg"/><Relationship Id="rId5" Type="http://schemas.openxmlformats.org/officeDocument/2006/relationships/hyperlink" Target="http://www.nc-climate.ncsu.edu/secc_edu/images/atmstr.jpg" TargetMode="External"/><Relationship Id="rId6" Type="http://schemas.openxmlformats.org/officeDocument/2006/relationships/image" Target="../media/image7.png"/><Relationship Id="rId7" Type="http://schemas.openxmlformats.org/officeDocument/2006/relationships/chart" Target="../charts/chart1.xml"/><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9.jpg"/><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4" Type="http://schemas.openxmlformats.org/officeDocument/2006/relationships/image" Target="../media/image2.jpeg"/><Relationship Id="rId5" Type="http://schemas.openxmlformats.org/officeDocument/2006/relationships/image" Target="../media/image13.jpg"/><Relationship Id="rId6" Type="http://schemas.openxmlformats.org/officeDocument/2006/relationships/image" Target="../media/image14.jp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6.jpg"/><Relationship Id="rId5" Type="http://schemas.openxmlformats.org/officeDocument/2006/relationships/hyperlink" Target="http://www.grida.no/graphicslib/detail/temperature-and-co2-concentration-in-the-atmosphere-over-the-past-400-000-years_25ae" TargetMode="External"/><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7.PNG"/><Relationship Id="rId5" Type="http://schemas.openxmlformats.org/officeDocument/2006/relationships/image" Target="../media/image18.PN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0.PNG"/><Relationship Id="rId5" Type="http://schemas.openxmlformats.org/officeDocument/2006/relationships/image" Target="../media/image21.PN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2.PNG"/><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4" Type="http://schemas.openxmlformats.org/officeDocument/2006/relationships/image" Target="../media/image2.jpeg"/><Relationship Id="rId5" Type="http://schemas.openxmlformats.org/officeDocument/2006/relationships/image" Target="../media/image24.PNG"/><Relationship Id="rId1" Type="http://schemas.openxmlformats.org/officeDocument/2006/relationships/slideLayout" Target="../slideLayouts/slideLayout1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jpeg"/><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jpeg"/><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29.png"/><Relationship Id="rId5" Type="http://schemas.openxmlformats.org/officeDocument/2006/relationships/image" Target="../media/image30.png"/><Relationship Id="rId6" Type="http://schemas.openxmlformats.org/officeDocument/2006/relationships/image" Target="../media/image31.png"/><Relationship Id="rId7" Type="http://schemas.openxmlformats.org/officeDocument/2006/relationships/image" Target="../media/image2.jpeg"/><Relationship Id="rId8" Type="http://schemas.openxmlformats.org/officeDocument/2006/relationships/image" Target="../media/image32.png"/><Relationship Id="rId9" Type="http://schemas.openxmlformats.org/officeDocument/2006/relationships/hyperlink" Target="http://www.climatewatch.noaa.gov/wp-content/uploads/2011/10/rare-artic_icec.mov" TargetMode="External"/><Relationship Id="rId1" Type="http://schemas.openxmlformats.org/officeDocument/2006/relationships/slideLayout" Target="../slideLayouts/slideLayout1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3.jpeg"/><Relationship Id="rId5" Type="http://schemas.openxmlformats.org/officeDocument/2006/relationships/image" Target="../media/image34.PNG"/><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5.jpg"/><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4" Type="http://schemas.openxmlformats.org/officeDocument/2006/relationships/image" Target="../media/image2.jpeg"/><Relationship Id="rId5" Type="http://schemas.openxmlformats.org/officeDocument/2006/relationships/image" Target="../media/image37.PNG"/><Relationship Id="rId6" Type="http://schemas.openxmlformats.org/officeDocument/2006/relationships/hyperlink" Target="http://www.grida.no/climate/ipcc_tar/vol4/french/pdf/wg1sum.pdf" TargetMode="External"/><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8.PNG"/><Relationship Id="rId5" Type="http://schemas.openxmlformats.org/officeDocument/2006/relationships/hyperlink" Target="http://www.grida.no/climate/ipcc_tar/vol4/french/pdf/wg1sum.pdf" TargetMode="External"/><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8.PNG"/><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9.PNG"/><Relationship Id="rId1" Type="http://schemas.openxmlformats.org/officeDocument/2006/relationships/slideLayout" Target="../slideLayouts/slideLayout1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4" Type="http://schemas.openxmlformats.org/officeDocument/2006/relationships/image" Target="../media/image2.jpeg"/><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1.PNG"/><Relationship Id="rId5" Type="http://schemas.openxmlformats.org/officeDocument/2006/relationships/image" Target="../media/image42.PNG"/><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3.PNG"/><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2"/>
          <p:cNvPicPr>
            <a:picLocks noGrp="1" noChangeAspect="1"/>
          </p:cNvPicPr>
          <p:nvPr>
            <p:ph/>
          </p:nvPr>
        </p:nvPicPr>
        <p:blipFill>
          <a:blip r:embed="rId3"/>
          <a:stretch>
            <a:fillRect/>
          </a:stretch>
        </p:blipFill>
        <p:spPr>
          <a:xfrm>
            <a:off x="0" y="3175"/>
            <a:ext cx="9142413" cy="6245225"/>
          </a:xfrm>
          <a:effectLst>
            <a:outerShdw blurRad="292100" dist="139700" dir="2700000" algn="tl" rotWithShape="0">
              <a:srgbClr val="333333">
                <a:alpha val="65000"/>
              </a:srgbClr>
            </a:outerShdw>
          </a:effectLst>
        </p:spPr>
      </p:pic>
      <p:grpSp>
        <p:nvGrpSpPr>
          <p:cNvPr id="13" name="Groupe 12"/>
          <p:cNvGrpSpPr/>
          <p:nvPr/>
        </p:nvGrpSpPr>
        <p:grpSpPr>
          <a:xfrm>
            <a:off x="0" y="0"/>
            <a:ext cx="9144000" cy="6810945"/>
            <a:chOff x="0" y="0"/>
            <a:chExt cx="9144000" cy="6810945"/>
          </a:xfrm>
        </p:grpSpPr>
        <p:sp>
          <p:nvSpPr>
            <p:cNvPr id="7" name="ZoneTexte 6"/>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a:solidFill>
                    <a:srgbClr val="FFFF99"/>
                  </a:solidFill>
                  <a:latin typeface="Comic Sans MS" pitchFamily="66" charset="0"/>
                </a:rPr>
                <a:t>Réchauffement et changements climatiques</a:t>
              </a:r>
            </a:p>
            <a:p>
              <a:pPr>
                <a:defRPr/>
              </a:pPr>
              <a:endParaRPr lang="fr-CA" sz="1600" dirty="0">
                <a:solidFill>
                  <a:srgbClr val="FFFF99"/>
                </a:solidFill>
                <a:latin typeface="Comic Sans MS" pitchFamily="66" charset="0"/>
              </a:endParaRPr>
            </a:p>
          </p:txBody>
        </p:sp>
        <p:pic>
          <p:nvPicPr>
            <p:cNvPr id="2053"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ZoneTexte 1"/>
            <p:cNvSpPr txBox="1">
              <a:spLocks noChangeArrowheads="1"/>
            </p:cNvSpPr>
            <p:nvPr/>
          </p:nvSpPr>
          <p:spPr bwMode="auto">
            <a:xfrm>
              <a:off x="6130465" y="6526284"/>
              <a:ext cx="29514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r>
                <a:rPr lang="fr-CA" sz="1200" b="0" dirty="0" smtClean="0">
                  <a:solidFill>
                    <a:schemeClr val="bg2"/>
                  </a:solidFill>
                  <a:latin typeface="Comic Sans MS" pitchFamily="66" charset="0"/>
                </a:rPr>
                <a:t>Montage du diaporama: Nathalie Bacon</a:t>
              </a:r>
            </a:p>
          </p:txBody>
        </p:sp>
        <p:sp>
          <p:nvSpPr>
            <p:cNvPr id="2" name="ZoneTexte 1"/>
            <p:cNvSpPr txBox="1"/>
            <p:nvPr/>
          </p:nvSpPr>
          <p:spPr>
            <a:xfrm>
              <a:off x="2561808" y="5701099"/>
              <a:ext cx="6558206" cy="276999"/>
            </a:xfrm>
            <a:prstGeom prst="rect">
              <a:avLst/>
            </a:prstGeom>
            <a:noFill/>
          </p:spPr>
          <p:txBody>
            <a:bodyPr wrap="none" rtlCol="0">
              <a:spAutoFit/>
            </a:bodyPr>
            <a:lstStyle/>
            <a:p>
              <a:r>
                <a:rPr lang="fr-CA" sz="1200" b="0" dirty="0">
                  <a:solidFill>
                    <a:srgbClr val="FFFF99"/>
                  </a:solidFill>
                  <a:latin typeface="Comic Sans MS" pitchFamily="66" charset="0"/>
                </a:rPr>
                <a:t>Source: NASA, </a:t>
              </a:r>
              <a:r>
                <a:rPr lang="fr-CA" sz="1200" b="0" dirty="0">
                  <a:solidFill>
                    <a:srgbClr val="FFFF99"/>
                  </a:solidFill>
                  <a:latin typeface="Comic Sans MS" pitchFamily="66" charset="0"/>
                  <a:hlinkClick r:id="rId5"/>
                </a:rPr>
                <a:t>http://www.nasa.gov/multimedia/imagegallery/image_feature_1529.html</a:t>
              </a:r>
              <a:endParaRPr lang="fr-CA" sz="1200" dirty="0">
                <a:solidFill>
                  <a:srgbClr val="FFFF99"/>
                </a:solidFill>
              </a:endParaRPr>
            </a:p>
          </p:txBody>
        </p:sp>
        <p:sp>
          <p:nvSpPr>
            <p:cNvPr id="9" name="Rectangle 8"/>
            <p:cNvSpPr/>
            <p:nvPr/>
          </p:nvSpPr>
          <p:spPr>
            <a:xfrm>
              <a:off x="395287" y="4419600"/>
              <a:ext cx="3567113" cy="1200329"/>
            </a:xfrm>
            <a:prstGeom prst="rect">
              <a:avLst/>
            </a:prstGeom>
          </p:spPr>
          <p:txBody>
            <a:bodyPr wrap="square">
              <a:spAutoFit/>
            </a:bodyPr>
            <a:lstStyle/>
            <a:p>
              <a:pPr algn="ctr"/>
              <a:r>
                <a:rPr lang="fr-CA" sz="1800" b="0" dirty="0" smtClean="0">
                  <a:solidFill>
                    <a:srgbClr val="FFFF99"/>
                  </a:solidFill>
                  <a:latin typeface="Comic Sans MS" pitchFamily="66" charset="0"/>
                </a:rPr>
                <a:t>« Le réchauffement du système climatique est </a:t>
              </a:r>
            </a:p>
            <a:p>
              <a:pPr algn="ctr"/>
              <a:r>
                <a:rPr lang="fr-CA" sz="1800" b="0" dirty="0">
                  <a:solidFill>
                    <a:srgbClr val="FFFF99"/>
                  </a:solidFill>
                  <a:latin typeface="Comic Sans MS" pitchFamily="66" charset="0"/>
                </a:rPr>
                <a:t>s</a:t>
              </a:r>
              <a:r>
                <a:rPr lang="fr-CA" sz="1800" b="0" dirty="0" smtClean="0">
                  <a:solidFill>
                    <a:srgbClr val="FFFF99"/>
                  </a:solidFill>
                  <a:latin typeface="Comic Sans MS" pitchFamily="66" charset="0"/>
                </a:rPr>
                <a:t>ans équivoque. »</a:t>
              </a:r>
            </a:p>
            <a:p>
              <a:pPr algn="ctr"/>
              <a:r>
                <a:rPr lang="fr-CA" sz="1800" b="0" dirty="0" smtClean="0">
                  <a:solidFill>
                    <a:srgbClr val="FFFF99"/>
                  </a:solidFill>
                  <a:latin typeface="Comic Sans MS" pitchFamily="66" charset="0"/>
                </a:rPr>
                <a:t> GIEC 2007</a:t>
              </a:r>
              <a:endParaRPr lang="fr-CA" sz="1800" b="0" dirty="0">
                <a:solidFill>
                  <a:srgbClr val="FFFF99"/>
                </a:solidFill>
                <a:latin typeface="Comic Sans MS" pitchFamily="66" charset="0"/>
              </a:endParaRPr>
            </a:p>
          </p:txBody>
        </p:sp>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5287" y="6368442"/>
              <a:ext cx="1071804" cy="442503"/>
            </a:xfrm>
            <a:prstGeom prst="rect">
              <a:avLst/>
            </a:prstGeom>
          </p:spPr>
        </p:pic>
      </p:grpSp>
      <p:pic>
        <p:nvPicPr>
          <p:cNvPr id="11" name="Image 1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981200" y="6248400"/>
            <a:ext cx="1691005" cy="507158"/>
          </a:xfrm>
          <a:prstGeom prst="rect">
            <a:avLst/>
          </a:prstGeom>
          <a:noFill/>
          <a:ln>
            <a:noFill/>
          </a:ln>
        </p:spPr>
      </p:pic>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ce réservé du contenu 4"/>
          <p:cNvGraphicFramePr>
            <a:graphicFrameLocks noGrp="1"/>
          </p:cNvGraphicFramePr>
          <p:nvPr>
            <p:ph/>
            <p:extLst>
              <p:ext uri="{D42A27DB-BD31-4B8C-83A1-F6EECF244321}">
                <p14:modId xmlns:p14="http://schemas.microsoft.com/office/powerpoint/2010/main" val="1997209453"/>
              </p:ext>
            </p:extLst>
          </p:nvPr>
        </p:nvGraphicFramePr>
        <p:xfrm>
          <a:off x="457200" y="764076"/>
          <a:ext cx="8229600" cy="5851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ZoneTexte 2"/>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a:solidFill>
                  <a:srgbClr val="FFFF99"/>
                </a:solidFill>
                <a:latin typeface="Comic Sans MS" pitchFamily="66" charset="0"/>
              </a:rPr>
              <a:t>Réchauffement et changements climatiques</a:t>
            </a:r>
          </a:p>
          <a:p>
            <a:pPr>
              <a:defRPr/>
            </a:pPr>
            <a:endParaRPr lang="fr-CA" sz="1600" dirty="0">
              <a:solidFill>
                <a:srgbClr val="FFFF99"/>
              </a:solidFill>
              <a:latin typeface="Comic Sans MS" pitchFamily="66" charset="0"/>
            </a:endParaRPr>
          </a:p>
        </p:txBody>
      </p:sp>
      <p:pic>
        <p:nvPicPr>
          <p:cNvPr id="4" name="Picture 7" descr="C:\Users\Nathalie\Documents\Bader\CC\CC.Data\image-308885-galleryV9-earth.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Ellipse 5"/>
          <p:cNvSpPr/>
          <p:nvPr/>
        </p:nvSpPr>
        <p:spPr>
          <a:xfrm>
            <a:off x="1295399" y="2584701"/>
            <a:ext cx="664733" cy="664733"/>
          </a:xfrm>
          <a:prstGeom prst="ellipse">
            <a:avLst/>
          </a:prstGeom>
          <a:gradFill rotWithShape="0">
            <a:gsLst>
              <a:gs pos="0">
                <a:srgbClr val="DDEBCF"/>
              </a:gs>
              <a:gs pos="50000">
                <a:srgbClr val="9CB86E"/>
              </a:gs>
              <a:gs pos="100000">
                <a:srgbClr val="156B13"/>
              </a:gs>
            </a:gsLst>
            <a:lin ang="5400000" scaled="0"/>
          </a:gradFill>
        </p:spPr>
        <p:style>
          <a:lnRef idx="2">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1471264864"/>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0" y="0"/>
            <a:ext cx="9144000" cy="769938"/>
          </a:xfrm>
          <a:prstGeom prst="rect">
            <a:avLst/>
          </a:prstGeom>
          <a:solidFill>
            <a:schemeClr val="accent1">
              <a:lumMod val="75000"/>
              <a:alpha val="68000"/>
            </a:schemeClr>
          </a:solidFill>
          <a:ln>
            <a:noFill/>
          </a:ln>
        </p:spPr>
        <p:txBody>
          <a:bodyPr>
            <a:noAutofit/>
          </a:bodyPr>
          <a:lstStyle/>
          <a:p>
            <a:pPr>
              <a:defRPr/>
            </a:pPr>
            <a:r>
              <a:rPr lang="fr-CA" dirty="0"/>
              <a:t>	</a:t>
            </a:r>
            <a:r>
              <a:rPr lang="fr-CA" b="0" dirty="0" smtClean="0">
                <a:solidFill>
                  <a:srgbClr val="FFFF99"/>
                </a:solidFill>
                <a:latin typeface="Comic Sans MS" pitchFamily="66" charset="0"/>
              </a:rPr>
              <a:t>L’atmosphère</a:t>
            </a:r>
          </a:p>
          <a:p>
            <a:pPr>
              <a:defRPr/>
            </a:pPr>
            <a:r>
              <a:rPr lang="fr-CA" sz="1200" b="0" dirty="0">
                <a:solidFill>
                  <a:srgbClr val="FFFF99"/>
                </a:solidFill>
                <a:latin typeface="Comic Sans MS" pitchFamily="66" charset="0"/>
              </a:rPr>
              <a:t>	</a:t>
            </a:r>
            <a:r>
              <a:rPr lang="fr-CA" sz="1600" b="0" dirty="0" smtClean="0">
                <a:solidFill>
                  <a:srgbClr val="FFFF99"/>
                </a:solidFill>
                <a:latin typeface="Comic Sans MS" pitchFamily="66" charset="0"/>
              </a:rPr>
              <a:t>Les couches</a:t>
            </a:r>
            <a:r>
              <a:rPr lang="fr-CA" sz="1200" b="0" dirty="0">
                <a:solidFill>
                  <a:srgbClr val="FFFF99"/>
                </a:solidFill>
                <a:latin typeface="Comic Sans MS" pitchFamily="66" charset="0"/>
              </a:rPr>
              <a:t>	</a:t>
            </a:r>
            <a:endParaRPr lang="fr-CA" sz="1200" b="0" dirty="0" smtClean="0">
              <a:solidFill>
                <a:srgbClr val="FFFF99"/>
              </a:solidFill>
              <a:latin typeface="Comic Sans MS" pitchFamily="66" charset="0"/>
            </a:endParaRPr>
          </a:p>
          <a:p>
            <a:pPr>
              <a:defRPr/>
            </a:pPr>
            <a:r>
              <a:rPr lang="fr-CA" sz="1200" dirty="0">
                <a:solidFill>
                  <a:srgbClr val="FFFF99"/>
                </a:solidFill>
                <a:latin typeface="Comic Sans MS" pitchFamily="66" charset="0"/>
              </a:rPr>
              <a:t>	</a:t>
            </a:r>
            <a:endParaRPr lang="fr-CA" sz="1200" dirty="0" smtClean="0">
              <a:solidFill>
                <a:srgbClr val="FFFF99"/>
              </a:solidFill>
              <a:latin typeface="Comic Sans MS" pitchFamily="66" charset="0"/>
            </a:endParaRPr>
          </a:p>
        </p:txBody>
      </p:sp>
      <p:pic>
        <p:nvPicPr>
          <p:cNvPr id="3075" name="Picture 6" descr="C:\Users\Nathalie\Documents\Bader\CC\CC.Data\atmst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248" y="1640935"/>
            <a:ext cx="46482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2"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ZoneTexte 3"/>
          <p:cNvSpPr txBox="1">
            <a:spLocks noChangeArrowheads="1"/>
          </p:cNvSpPr>
          <p:nvPr/>
        </p:nvSpPr>
        <p:spPr bwMode="auto">
          <a:xfrm>
            <a:off x="12700" y="6291179"/>
            <a:ext cx="524214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r>
              <a:rPr lang="fr-CA" sz="1400" b="0" dirty="0">
                <a:latin typeface="Comic Sans MS" pitchFamily="66" charset="0"/>
              </a:rPr>
              <a:t> </a:t>
            </a:r>
            <a:r>
              <a:rPr lang="fr-CA" sz="1200" b="0" dirty="0">
                <a:solidFill>
                  <a:srgbClr val="FFFF99"/>
                </a:solidFill>
                <a:latin typeface="Comic Sans MS" pitchFamily="66" charset="0"/>
              </a:rPr>
              <a:t>Source: </a:t>
            </a:r>
            <a:r>
              <a:rPr lang="fr-CA" sz="1200" b="0" dirty="0">
                <a:solidFill>
                  <a:srgbClr val="FFFF99"/>
                </a:solidFill>
                <a:latin typeface="Comic Sans MS" pitchFamily="66" charset="0"/>
                <a:hlinkClick r:id="rId5"/>
              </a:rPr>
              <a:t>http://www.nc-climate.ncsu.edu/secc_edu/images/atmstr.jpg</a:t>
            </a:r>
            <a:endParaRPr lang="fr-CA" sz="1200" b="0" dirty="0">
              <a:solidFill>
                <a:srgbClr val="FFFF99"/>
              </a:solidFill>
              <a:latin typeface="Comic Sans MS" pitchFamily="66" charset="0"/>
            </a:endParaRPr>
          </a:p>
          <a:p>
            <a:pPr eaLnBrk="1" hangingPunct="1"/>
            <a:r>
              <a:rPr lang="fr-CA" sz="1200" b="0" dirty="0">
                <a:solidFill>
                  <a:srgbClr val="FFFF99"/>
                </a:solidFill>
                <a:latin typeface="Comic Sans MS" pitchFamily="66" charset="0"/>
              </a:rPr>
              <a:t>              </a:t>
            </a:r>
            <a:r>
              <a:rPr lang="fr-CA" sz="1200" b="0" dirty="0" smtClean="0">
                <a:solidFill>
                  <a:srgbClr val="FFFF99"/>
                </a:solidFill>
                <a:latin typeface="Comic Sans MS" pitchFamily="66" charset="0"/>
              </a:rPr>
              <a:t>http</a:t>
            </a:r>
            <a:r>
              <a:rPr lang="fr-CA" sz="1200" b="0" dirty="0">
                <a:solidFill>
                  <a:srgbClr val="FFFF99"/>
                </a:solidFill>
                <a:latin typeface="Comic Sans MS" pitchFamily="66" charset="0"/>
              </a:rPr>
              <a:t>://www.ucar.edu/learn/1_1_1.htm</a:t>
            </a:r>
          </a:p>
        </p:txBody>
      </p:sp>
      <p:sp>
        <p:nvSpPr>
          <p:cNvPr id="3078" name="ZoneTexte 4"/>
          <p:cNvSpPr txBox="1">
            <a:spLocks noChangeArrowheads="1"/>
          </p:cNvSpPr>
          <p:nvPr/>
        </p:nvSpPr>
        <p:spPr bwMode="auto">
          <a:xfrm>
            <a:off x="371386" y="956514"/>
            <a:ext cx="792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r>
              <a:rPr lang="fr-CA" sz="1400" dirty="0">
                <a:solidFill>
                  <a:schemeClr val="bg2"/>
                </a:solidFill>
              </a:rPr>
              <a:t>500 km</a:t>
            </a:r>
          </a:p>
        </p:txBody>
      </p:sp>
      <p:sp>
        <p:nvSpPr>
          <p:cNvPr id="3079" name="ZoneTexte 6"/>
          <p:cNvSpPr txBox="1">
            <a:spLocks noChangeArrowheads="1"/>
          </p:cNvSpPr>
          <p:nvPr/>
        </p:nvSpPr>
        <p:spPr bwMode="auto">
          <a:xfrm>
            <a:off x="2273177" y="742867"/>
            <a:ext cx="11001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r>
              <a:rPr lang="fr-CA" sz="1400" dirty="0">
                <a:solidFill>
                  <a:schemeClr val="tx1"/>
                </a:solidFill>
              </a:rPr>
              <a:t>Exosphère</a:t>
            </a:r>
          </a:p>
        </p:txBody>
      </p:sp>
      <p:cxnSp>
        <p:nvCxnSpPr>
          <p:cNvPr id="14" name="Connecteur droit 13"/>
          <p:cNvCxnSpPr/>
          <p:nvPr/>
        </p:nvCxnSpPr>
        <p:spPr bwMode="auto">
          <a:xfrm>
            <a:off x="1169864" y="1093704"/>
            <a:ext cx="3897313" cy="0"/>
          </a:xfrm>
          <a:prstGeom prst="line">
            <a:avLst/>
          </a:prstGeom>
          <a:ln/>
          <a:extLst/>
        </p:spPr>
        <p:style>
          <a:lnRef idx="2">
            <a:schemeClr val="accent4"/>
          </a:lnRef>
          <a:fillRef idx="0">
            <a:schemeClr val="accent4"/>
          </a:fillRef>
          <a:effectRef idx="1">
            <a:schemeClr val="accent4"/>
          </a:effectRef>
          <a:fontRef idx="minor">
            <a:schemeClr val="tx1"/>
          </a:fontRef>
        </p:style>
      </p:cxnSp>
      <p:cxnSp>
        <p:nvCxnSpPr>
          <p:cNvPr id="17" name="Connecteur en angle 16"/>
          <p:cNvCxnSpPr/>
          <p:nvPr/>
        </p:nvCxnSpPr>
        <p:spPr bwMode="auto">
          <a:xfrm rot="5400000" flipH="1" flipV="1">
            <a:off x="581639" y="1331885"/>
            <a:ext cx="419100" cy="228600"/>
          </a:xfrm>
          <a:prstGeom prst="bentConnector3">
            <a:avLst>
              <a:gd name="adj1" fmla="val 50000"/>
            </a:avLst>
          </a:prstGeom>
          <a:ln>
            <a:tailEnd type="arrow"/>
          </a:ln>
          <a:scene3d>
            <a:camera prst="isometricRightUp"/>
            <a:lightRig rig="threePt" dir="t"/>
          </a:scene3d>
          <a:extLst/>
        </p:spPr>
        <p:style>
          <a:lnRef idx="1">
            <a:schemeClr val="accent4"/>
          </a:lnRef>
          <a:fillRef idx="0">
            <a:schemeClr val="accent4"/>
          </a:fillRef>
          <a:effectRef idx="0">
            <a:schemeClr val="accent4"/>
          </a:effectRef>
          <a:fontRef idx="minor">
            <a:schemeClr val="tx1"/>
          </a:fontRef>
        </p:style>
      </p:cxnSp>
      <p:sp>
        <p:nvSpPr>
          <p:cNvPr id="30" name="Flèche droite 29"/>
          <p:cNvSpPr/>
          <p:nvPr/>
        </p:nvSpPr>
        <p:spPr bwMode="auto">
          <a:xfrm rot="6757960">
            <a:off x="4158374" y="3429486"/>
            <a:ext cx="2142649" cy="381000"/>
          </a:xfrm>
          <a:prstGeom prst="rightArrow">
            <a:avLst/>
          </a:prstGeom>
          <a:solidFill>
            <a:schemeClr val="accent2">
              <a:lumMod val="40000"/>
              <a:lumOff val="60000"/>
            </a:schemeClr>
          </a:solidFill>
          <a:ln/>
          <a:extLst/>
        </p:spPr>
        <p:style>
          <a:lnRef idx="1">
            <a:schemeClr val="accent5"/>
          </a:lnRef>
          <a:fillRef idx="2">
            <a:schemeClr val="accent5"/>
          </a:fillRef>
          <a:effectRef idx="1">
            <a:schemeClr val="accent5"/>
          </a:effectRef>
          <a:fontRef idx="minor">
            <a:schemeClr val="dk1"/>
          </a:fontRef>
        </p:style>
        <p:txBody>
          <a:bodyPr wrap="square">
            <a:spAutoFit/>
          </a:bodyPr>
          <a:lstStyle/>
          <a:p>
            <a:pPr algn="ctr">
              <a:spcBef>
                <a:spcPct val="50000"/>
              </a:spcBef>
              <a:defRPr/>
            </a:pPr>
            <a:endParaRPr lang="fr-CA">
              <a:solidFill>
                <a:srgbClr val="FFF061"/>
              </a:solidFill>
              <a:effectLst>
                <a:outerShdw blurRad="38100" dist="38100" dir="2700000" algn="tl">
                  <a:srgbClr val="000000">
                    <a:alpha val="43137"/>
                  </a:srgbClr>
                </a:outerShdw>
              </a:effectLst>
            </a:endParaRPr>
          </a:p>
        </p:txBody>
      </p:sp>
      <p:pic>
        <p:nvPicPr>
          <p:cNvPr id="3083" name="Picture 10" descr="http://www.ucar.edu/learn/images/o3mole.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35517" y="1516062"/>
            <a:ext cx="1849438" cy="138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p:nvPr/>
        </p:nvSpPr>
        <p:spPr>
          <a:xfrm>
            <a:off x="5451559" y="2380317"/>
            <a:ext cx="391454" cy="307777"/>
          </a:xfrm>
          <a:prstGeom prst="rect">
            <a:avLst/>
          </a:prstGeom>
          <a:noFill/>
        </p:spPr>
        <p:txBody>
          <a:bodyPr wrap="none" rtlCol="0">
            <a:spAutoFit/>
          </a:bodyPr>
          <a:lstStyle/>
          <a:p>
            <a:r>
              <a:rPr lang="fr-CA" sz="1400" dirty="0" smtClean="0">
                <a:solidFill>
                  <a:srgbClr val="002060"/>
                </a:solidFill>
              </a:rPr>
              <a:t>O</a:t>
            </a:r>
            <a:r>
              <a:rPr lang="fr-CA" sz="1400" baseline="-25000" dirty="0" smtClean="0">
                <a:solidFill>
                  <a:srgbClr val="002060"/>
                </a:solidFill>
              </a:rPr>
              <a:t>3</a:t>
            </a:r>
            <a:endParaRPr lang="fr-CA" sz="1400" baseline="-25000" dirty="0">
              <a:solidFill>
                <a:srgbClr val="002060"/>
              </a:solidFill>
            </a:endParaRPr>
          </a:p>
        </p:txBody>
      </p:sp>
      <p:graphicFrame>
        <p:nvGraphicFramePr>
          <p:cNvPr id="4" name="Graphique 3"/>
          <p:cNvGraphicFramePr/>
          <p:nvPr>
            <p:extLst>
              <p:ext uri="{D42A27DB-BD31-4B8C-83A1-F6EECF244321}">
                <p14:modId xmlns:p14="http://schemas.microsoft.com/office/powerpoint/2010/main" val="1920173477"/>
              </p:ext>
            </p:extLst>
          </p:nvPr>
        </p:nvGraphicFramePr>
        <p:xfrm>
          <a:off x="5485252" y="2407895"/>
          <a:ext cx="4133156" cy="4129505"/>
        </p:xfrm>
        <a:graphic>
          <a:graphicData uri="http://schemas.openxmlformats.org/drawingml/2006/chart">
            <c:chart xmlns:c="http://schemas.openxmlformats.org/drawingml/2006/chart" xmlns:r="http://schemas.openxmlformats.org/officeDocument/2006/relationships" r:id="rId7"/>
          </a:graphicData>
        </a:graphic>
      </p:graphicFrame>
      <p:sp>
        <p:nvSpPr>
          <p:cNvPr id="5" name="ZoneTexte 4"/>
          <p:cNvSpPr txBox="1"/>
          <p:nvPr/>
        </p:nvSpPr>
        <p:spPr>
          <a:xfrm>
            <a:off x="7593573" y="5261060"/>
            <a:ext cx="1369286" cy="276999"/>
          </a:xfrm>
          <a:prstGeom prst="rect">
            <a:avLst/>
          </a:prstGeom>
          <a:noFill/>
        </p:spPr>
        <p:txBody>
          <a:bodyPr wrap="none" rtlCol="0">
            <a:spAutoFit/>
          </a:bodyPr>
          <a:lstStyle/>
          <a:p>
            <a:r>
              <a:rPr lang="fr-CA" sz="1200" dirty="0" smtClean="0">
                <a:solidFill>
                  <a:schemeClr val="bg2"/>
                </a:solidFill>
                <a:latin typeface="Comic Sans MS" pitchFamily="66" charset="0"/>
              </a:rPr>
              <a:t>78% Azote (N</a:t>
            </a:r>
            <a:r>
              <a:rPr lang="fr-CA" sz="1200" baseline="-25000" dirty="0" smtClean="0">
                <a:solidFill>
                  <a:schemeClr val="bg2"/>
                </a:solidFill>
                <a:latin typeface="Comic Sans MS" pitchFamily="66" charset="0"/>
              </a:rPr>
              <a:t>2</a:t>
            </a:r>
            <a:r>
              <a:rPr lang="fr-CA" sz="1200" dirty="0" smtClean="0">
                <a:solidFill>
                  <a:schemeClr val="bg2"/>
                </a:solidFill>
                <a:latin typeface="Comic Sans MS" pitchFamily="66" charset="0"/>
              </a:rPr>
              <a:t>)</a:t>
            </a:r>
            <a:endParaRPr lang="fr-CA" sz="1200" dirty="0">
              <a:solidFill>
                <a:schemeClr val="bg2"/>
              </a:solidFill>
              <a:latin typeface="Comic Sans MS" pitchFamily="66" charset="0"/>
            </a:endParaRPr>
          </a:p>
        </p:txBody>
      </p:sp>
      <p:sp>
        <p:nvSpPr>
          <p:cNvPr id="15" name="ZoneTexte 14"/>
          <p:cNvSpPr txBox="1"/>
          <p:nvPr/>
        </p:nvSpPr>
        <p:spPr>
          <a:xfrm>
            <a:off x="5482557" y="3789343"/>
            <a:ext cx="1202573" cy="276999"/>
          </a:xfrm>
          <a:prstGeom prst="rect">
            <a:avLst/>
          </a:prstGeom>
          <a:noFill/>
        </p:spPr>
        <p:txBody>
          <a:bodyPr wrap="none" rtlCol="0">
            <a:spAutoFit/>
          </a:bodyPr>
          <a:lstStyle/>
          <a:p>
            <a:r>
              <a:rPr lang="fr-CA" sz="1200" dirty="0" smtClean="0">
                <a:solidFill>
                  <a:schemeClr val="bg2"/>
                </a:solidFill>
                <a:latin typeface="Comic Sans MS" pitchFamily="66" charset="0"/>
              </a:rPr>
              <a:t>21% Oxygène</a:t>
            </a:r>
            <a:endParaRPr lang="fr-CA" sz="1200" dirty="0">
              <a:solidFill>
                <a:schemeClr val="bg2"/>
              </a:solidFill>
              <a:latin typeface="Comic Sans MS" pitchFamily="66" charset="0"/>
            </a:endParaRPr>
          </a:p>
        </p:txBody>
      </p:sp>
      <p:sp>
        <p:nvSpPr>
          <p:cNvPr id="16" name="ZoneTexte 15"/>
          <p:cNvSpPr txBox="1"/>
          <p:nvPr/>
        </p:nvSpPr>
        <p:spPr>
          <a:xfrm>
            <a:off x="7134762" y="3619986"/>
            <a:ext cx="1678665" cy="461665"/>
          </a:xfrm>
          <a:prstGeom prst="rect">
            <a:avLst/>
          </a:prstGeom>
          <a:noFill/>
          <a:ln>
            <a:solidFill>
              <a:srgbClr val="FF0000"/>
            </a:solidFill>
          </a:ln>
        </p:spPr>
        <p:txBody>
          <a:bodyPr wrap="none" rtlCol="0">
            <a:spAutoFit/>
          </a:bodyPr>
          <a:lstStyle/>
          <a:p>
            <a:r>
              <a:rPr lang="fr-CA" sz="1200" dirty="0">
                <a:solidFill>
                  <a:schemeClr val="bg2"/>
                </a:solidFill>
                <a:latin typeface="Comic Sans MS" pitchFamily="66" charset="0"/>
              </a:rPr>
              <a:t>1</a:t>
            </a:r>
            <a:r>
              <a:rPr lang="fr-CA" sz="1200" dirty="0" smtClean="0">
                <a:solidFill>
                  <a:schemeClr val="bg2"/>
                </a:solidFill>
                <a:latin typeface="Comic Sans MS" pitchFamily="66" charset="0"/>
              </a:rPr>
              <a:t>% Autres gaz :Ar,</a:t>
            </a:r>
          </a:p>
          <a:p>
            <a:r>
              <a:rPr lang="fr-CA" sz="1200" dirty="0" smtClean="0">
                <a:solidFill>
                  <a:schemeClr val="bg2"/>
                </a:solidFill>
                <a:latin typeface="Comic Sans MS" pitchFamily="66" charset="0"/>
              </a:rPr>
              <a:t>CO</a:t>
            </a:r>
            <a:r>
              <a:rPr lang="fr-CA" sz="1200" baseline="-25000" dirty="0" smtClean="0">
                <a:solidFill>
                  <a:schemeClr val="bg2"/>
                </a:solidFill>
                <a:latin typeface="Comic Sans MS" pitchFamily="66" charset="0"/>
              </a:rPr>
              <a:t>2</a:t>
            </a:r>
            <a:r>
              <a:rPr lang="fr-CA" sz="1200" dirty="0" smtClean="0">
                <a:solidFill>
                  <a:schemeClr val="bg2"/>
                </a:solidFill>
                <a:latin typeface="Comic Sans MS" pitchFamily="66" charset="0"/>
              </a:rPr>
              <a:t>, H</a:t>
            </a:r>
            <a:r>
              <a:rPr lang="fr-CA" sz="1200" baseline="-25000" dirty="0" smtClean="0">
                <a:solidFill>
                  <a:schemeClr val="bg2"/>
                </a:solidFill>
                <a:latin typeface="Comic Sans MS" pitchFamily="66" charset="0"/>
              </a:rPr>
              <a:t>2</a:t>
            </a:r>
            <a:r>
              <a:rPr lang="fr-CA" sz="1200" dirty="0" smtClean="0">
                <a:solidFill>
                  <a:schemeClr val="bg2"/>
                </a:solidFill>
                <a:latin typeface="Comic Sans MS" pitchFamily="66" charset="0"/>
              </a:rPr>
              <a:t>O(g), etc.</a:t>
            </a:r>
            <a:endParaRPr lang="fr-CA" sz="1200" dirty="0">
              <a:solidFill>
                <a:schemeClr val="bg2"/>
              </a:solidFill>
              <a:latin typeface="Comic Sans MS" pitchFamily="66" charset="0"/>
            </a:endParaRPr>
          </a:p>
        </p:txBody>
      </p:sp>
      <p:sp>
        <p:nvSpPr>
          <p:cNvPr id="18" name="ZoneTexte 17"/>
          <p:cNvSpPr txBox="1"/>
          <p:nvPr/>
        </p:nvSpPr>
        <p:spPr>
          <a:xfrm>
            <a:off x="5937648" y="3247668"/>
            <a:ext cx="1871025" cy="307777"/>
          </a:xfrm>
          <a:prstGeom prst="rect">
            <a:avLst/>
          </a:prstGeom>
          <a:noFill/>
        </p:spPr>
        <p:txBody>
          <a:bodyPr wrap="none" rtlCol="0">
            <a:spAutoFit/>
          </a:bodyPr>
          <a:lstStyle/>
          <a:p>
            <a:r>
              <a:rPr lang="fr-CA" sz="1400" dirty="0" smtClean="0">
                <a:solidFill>
                  <a:srgbClr val="FFFF66"/>
                </a:solidFill>
                <a:latin typeface="Comic Sans MS" pitchFamily="66" charset="0"/>
              </a:rPr>
              <a:t>Composition de l’air</a:t>
            </a:r>
            <a:endParaRPr lang="fr-CA" sz="1400" dirty="0">
              <a:solidFill>
                <a:srgbClr val="FFFF66"/>
              </a:solidFill>
              <a:latin typeface="Comic Sans MS" pitchFamily="66" charset="0"/>
            </a:endParaRPr>
          </a:p>
        </p:txBody>
      </p:sp>
      <p:sp>
        <p:nvSpPr>
          <p:cNvPr id="19" name="ZoneTexte 18"/>
          <p:cNvSpPr txBox="1"/>
          <p:nvPr/>
        </p:nvSpPr>
        <p:spPr>
          <a:xfrm>
            <a:off x="6439644" y="4066342"/>
            <a:ext cx="370614" cy="276999"/>
          </a:xfrm>
          <a:prstGeom prst="rect">
            <a:avLst/>
          </a:prstGeom>
          <a:noFill/>
        </p:spPr>
        <p:txBody>
          <a:bodyPr wrap="none" rtlCol="0">
            <a:spAutoFit/>
          </a:bodyPr>
          <a:lstStyle/>
          <a:p>
            <a:r>
              <a:rPr lang="fr-CA" sz="1200" dirty="0" smtClean="0">
                <a:solidFill>
                  <a:schemeClr val="bg2"/>
                </a:solidFill>
                <a:latin typeface="Comic Sans MS" pitchFamily="66" charset="0"/>
              </a:rPr>
              <a:t>O</a:t>
            </a:r>
            <a:r>
              <a:rPr lang="fr-CA" sz="1200" baseline="-25000" dirty="0" smtClean="0">
                <a:solidFill>
                  <a:schemeClr val="bg2"/>
                </a:solidFill>
                <a:latin typeface="Comic Sans MS" pitchFamily="66" charset="0"/>
              </a:rPr>
              <a:t>2</a:t>
            </a:r>
            <a:endParaRPr lang="fr-CA" sz="1200" dirty="0">
              <a:solidFill>
                <a:schemeClr val="bg2"/>
              </a:solidFill>
              <a:latin typeface="Comic Sans MS" pitchFamily="66" charset="0"/>
            </a:endParaRPr>
          </a:p>
        </p:txBody>
      </p:sp>
      <p:sp>
        <p:nvSpPr>
          <p:cNvPr id="20" name="ZoneTexte 19"/>
          <p:cNvSpPr txBox="1"/>
          <p:nvPr/>
        </p:nvSpPr>
        <p:spPr>
          <a:xfrm>
            <a:off x="7551830" y="4735532"/>
            <a:ext cx="372218" cy="276999"/>
          </a:xfrm>
          <a:prstGeom prst="rect">
            <a:avLst/>
          </a:prstGeom>
          <a:noFill/>
        </p:spPr>
        <p:txBody>
          <a:bodyPr wrap="none" rtlCol="0">
            <a:spAutoFit/>
          </a:bodyPr>
          <a:lstStyle/>
          <a:p>
            <a:r>
              <a:rPr lang="fr-CA" sz="1200" dirty="0" smtClean="0">
                <a:solidFill>
                  <a:schemeClr val="bg2"/>
                </a:solidFill>
                <a:latin typeface="Comic Sans MS" pitchFamily="66" charset="0"/>
              </a:rPr>
              <a:t>N</a:t>
            </a:r>
            <a:r>
              <a:rPr lang="fr-CA" sz="1200" baseline="-25000" dirty="0" smtClean="0">
                <a:solidFill>
                  <a:schemeClr val="bg2"/>
                </a:solidFill>
                <a:latin typeface="Comic Sans MS" pitchFamily="66" charset="0"/>
              </a:rPr>
              <a:t>2</a:t>
            </a:r>
            <a:endParaRPr lang="fr-CA" sz="1200" dirty="0">
              <a:solidFill>
                <a:schemeClr val="bg2"/>
              </a:solidFill>
              <a:latin typeface="Comic Sans MS" pitchFamily="66" charset="0"/>
            </a:endParaRPr>
          </a:p>
        </p:txBody>
      </p:sp>
      <p:sp>
        <p:nvSpPr>
          <p:cNvPr id="21" name="ZoneTexte 20"/>
          <p:cNvSpPr txBox="1"/>
          <p:nvPr/>
        </p:nvSpPr>
        <p:spPr>
          <a:xfrm>
            <a:off x="5817798" y="1208285"/>
            <a:ext cx="713657" cy="307777"/>
          </a:xfrm>
          <a:prstGeom prst="rect">
            <a:avLst/>
          </a:prstGeom>
          <a:noFill/>
        </p:spPr>
        <p:txBody>
          <a:bodyPr wrap="none" rtlCol="0">
            <a:spAutoFit/>
          </a:bodyPr>
          <a:lstStyle/>
          <a:p>
            <a:r>
              <a:rPr lang="fr-CA" sz="1400" dirty="0">
                <a:solidFill>
                  <a:srgbClr val="FFFF99"/>
                </a:solidFill>
                <a:latin typeface="Comic Sans MS" pitchFamily="66" charset="0"/>
              </a:rPr>
              <a:t>O</a:t>
            </a:r>
            <a:r>
              <a:rPr lang="fr-CA" sz="1400" dirty="0" smtClean="0">
                <a:solidFill>
                  <a:srgbClr val="FFFF99"/>
                </a:solidFill>
                <a:latin typeface="Comic Sans MS" pitchFamily="66" charset="0"/>
              </a:rPr>
              <a:t>zone</a:t>
            </a:r>
            <a:endParaRPr lang="fr-CA" sz="1400" dirty="0">
              <a:solidFill>
                <a:srgbClr val="FFFF99"/>
              </a:solidFill>
              <a:latin typeface="Comic Sans MS" pitchFamily="66" charset="0"/>
            </a:endParaRPr>
          </a:p>
        </p:txBody>
      </p:sp>
      <p:sp>
        <p:nvSpPr>
          <p:cNvPr id="22" name="ZoneTexte 21"/>
          <p:cNvSpPr txBox="1"/>
          <p:nvPr/>
        </p:nvSpPr>
        <p:spPr>
          <a:xfrm>
            <a:off x="5353388" y="5346012"/>
            <a:ext cx="1460912" cy="646331"/>
          </a:xfrm>
          <a:prstGeom prst="rect">
            <a:avLst/>
          </a:prstGeom>
          <a:noFill/>
        </p:spPr>
        <p:txBody>
          <a:bodyPr wrap="square" rtlCol="0">
            <a:spAutoFit/>
          </a:bodyPr>
          <a:lstStyle/>
          <a:p>
            <a:r>
              <a:rPr lang="fr-CA" sz="1200" dirty="0" smtClean="0">
                <a:solidFill>
                  <a:schemeClr val="bg2"/>
                </a:solidFill>
                <a:latin typeface="Symbol" pitchFamily="18" charset="2"/>
              </a:rPr>
              <a:t>»  </a:t>
            </a:r>
            <a:r>
              <a:rPr lang="fr-CA" sz="1200" dirty="0" smtClean="0">
                <a:solidFill>
                  <a:schemeClr val="bg2"/>
                </a:solidFill>
                <a:latin typeface="Comic Sans MS" pitchFamily="66" charset="0"/>
              </a:rPr>
              <a:t>80% de la masse totale de l’atmosphère</a:t>
            </a:r>
            <a:endParaRPr lang="fr-CA" sz="1200" dirty="0">
              <a:solidFill>
                <a:schemeClr val="bg2"/>
              </a:solidFill>
              <a:latin typeface="Comic Sans MS" pitchFamily="66" charset="0"/>
            </a:endParaRPr>
          </a:p>
        </p:txBody>
      </p:sp>
      <p:sp>
        <p:nvSpPr>
          <p:cNvPr id="6" name="Accolade fermante 5"/>
          <p:cNvSpPr/>
          <p:nvPr/>
        </p:nvSpPr>
        <p:spPr bwMode="auto">
          <a:xfrm>
            <a:off x="5106007" y="5246609"/>
            <a:ext cx="247381" cy="523092"/>
          </a:xfrm>
          <a:prstGeom prst="rightBrace">
            <a:avLst>
              <a:gd name="adj1" fmla="val 8100"/>
              <a:gd name="adj2" fmla="val 50000"/>
            </a:avLst>
          </a:prstGeom>
          <a:ln w="19050">
            <a:solidFill>
              <a:srgbClr val="002346"/>
            </a:solidFill>
          </a:ln>
          <a:extLst/>
        </p:spPr>
        <p:style>
          <a:lnRef idx="1">
            <a:schemeClr val="accent2"/>
          </a:lnRef>
          <a:fillRef idx="0">
            <a:schemeClr val="accent2"/>
          </a:fillRef>
          <a:effectRef idx="0">
            <a:schemeClr val="accent2"/>
          </a:effectRef>
          <a:fontRef idx="minor">
            <a:schemeClr val="tx1"/>
          </a:fontRef>
        </p:style>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938"/>
            <a:ext cx="9144000" cy="4754497"/>
          </a:xfrm>
          <a:prstGeom prst="rect">
            <a:avLst/>
          </a:prstGeom>
        </p:spPr>
      </p:pic>
      <p:sp>
        <p:nvSpPr>
          <p:cNvPr id="6" name="ZoneTexte 5"/>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L’effet de serre</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Les principaux responsables: CO</a:t>
            </a:r>
            <a:r>
              <a:rPr lang="fr-CA" sz="1600" b="0" baseline="-25000" dirty="0" smtClean="0">
                <a:solidFill>
                  <a:srgbClr val="FFFF99"/>
                </a:solidFill>
                <a:latin typeface="Comic Sans MS" pitchFamily="66" charset="0"/>
              </a:rPr>
              <a:t>2</a:t>
            </a:r>
            <a:r>
              <a:rPr lang="fr-CA" sz="1600" b="0" dirty="0" smtClean="0">
                <a:solidFill>
                  <a:srgbClr val="FFFF99"/>
                </a:solidFill>
                <a:latin typeface="Comic Sans MS" pitchFamily="66" charset="0"/>
              </a:rPr>
              <a:t>, CH</a:t>
            </a:r>
            <a:r>
              <a:rPr lang="fr-CA" sz="1600" b="0" baseline="-25000" dirty="0" smtClean="0">
                <a:solidFill>
                  <a:srgbClr val="FFFF99"/>
                </a:solidFill>
                <a:latin typeface="Comic Sans MS" pitchFamily="66" charset="0"/>
              </a:rPr>
              <a:t>4</a:t>
            </a:r>
            <a:r>
              <a:rPr lang="fr-CA" sz="1600" b="0" dirty="0" smtClean="0">
                <a:solidFill>
                  <a:srgbClr val="FFFF99"/>
                </a:solidFill>
                <a:latin typeface="Comic Sans MS" pitchFamily="66" charset="0"/>
              </a:rPr>
              <a:t>, N</a:t>
            </a:r>
            <a:r>
              <a:rPr lang="fr-CA" sz="1600" b="0" baseline="-25000" dirty="0" smtClean="0">
                <a:solidFill>
                  <a:srgbClr val="FFFF99"/>
                </a:solidFill>
                <a:latin typeface="Comic Sans MS" pitchFamily="66" charset="0"/>
              </a:rPr>
              <a:t>2</a:t>
            </a:r>
            <a:r>
              <a:rPr lang="fr-CA" sz="1600" b="0" dirty="0" smtClean="0">
                <a:solidFill>
                  <a:srgbClr val="FFFF99"/>
                </a:solidFill>
                <a:latin typeface="Comic Sans MS" pitchFamily="66" charset="0"/>
              </a:rPr>
              <a:t>O, gaz fluorés</a:t>
            </a:r>
            <a:endParaRPr lang="fr-CA" sz="1600" b="0" dirty="0">
              <a:solidFill>
                <a:srgbClr val="FFFF99"/>
              </a:solidFill>
              <a:latin typeface="Comic Sans MS" pitchFamily="66" charset="0"/>
            </a:endParaRPr>
          </a:p>
        </p:txBody>
      </p:sp>
      <p:pic>
        <p:nvPicPr>
          <p:cNvPr id="8"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oneTexte 3"/>
          <p:cNvSpPr txBox="1"/>
          <p:nvPr/>
        </p:nvSpPr>
        <p:spPr>
          <a:xfrm>
            <a:off x="5912025" y="6562439"/>
            <a:ext cx="3231975" cy="276999"/>
          </a:xfrm>
          <a:prstGeom prst="rect">
            <a:avLst/>
          </a:prstGeom>
          <a:noFill/>
        </p:spPr>
        <p:txBody>
          <a:bodyPr wrap="none" rtlCol="0">
            <a:spAutoFit/>
          </a:bodyPr>
          <a:lstStyle/>
          <a:p>
            <a:r>
              <a:rPr lang="fr-CA" sz="1200" b="0" dirty="0" smtClean="0">
                <a:solidFill>
                  <a:srgbClr val="FFFF99"/>
                </a:solidFill>
                <a:latin typeface="Comic Sans MS" pitchFamily="66" charset="0"/>
              </a:rPr>
              <a:t>Source: Rapport de synthèse, GIEC 2007. </a:t>
            </a:r>
            <a:endParaRPr lang="fr-CA" sz="1200" b="0" dirty="0">
              <a:solidFill>
                <a:srgbClr val="FFFF99"/>
              </a:solidFill>
              <a:latin typeface="Comic Sans MS" pitchFamily="66" charset="0"/>
            </a:endParaRPr>
          </a:p>
        </p:txBody>
      </p:sp>
      <p:sp>
        <p:nvSpPr>
          <p:cNvPr id="7" name="Rectangle 6"/>
          <p:cNvSpPr/>
          <p:nvPr/>
        </p:nvSpPr>
        <p:spPr>
          <a:xfrm>
            <a:off x="76199" y="5535503"/>
            <a:ext cx="8686799" cy="923330"/>
          </a:xfrm>
          <a:prstGeom prst="rect">
            <a:avLst/>
          </a:prstGeom>
        </p:spPr>
        <p:txBody>
          <a:bodyPr wrap="square">
            <a:spAutoFit/>
          </a:bodyPr>
          <a:lstStyle/>
          <a:p>
            <a:pPr algn="ctr"/>
            <a:r>
              <a:rPr lang="fr-CA" sz="1800" b="0" dirty="0" smtClean="0">
                <a:solidFill>
                  <a:srgbClr val="FFFF99"/>
                </a:solidFill>
                <a:latin typeface="Comic Sans MS" pitchFamily="66" charset="0"/>
              </a:rPr>
              <a:t>« L’essentiel </a:t>
            </a:r>
            <a:r>
              <a:rPr lang="fr-CA" sz="1800" b="0" dirty="0">
                <a:solidFill>
                  <a:srgbClr val="FFFF99"/>
                </a:solidFill>
                <a:latin typeface="Comic Sans MS" pitchFamily="66" charset="0"/>
              </a:rPr>
              <a:t>de l’élévation de </a:t>
            </a:r>
            <a:r>
              <a:rPr lang="fr-CA" sz="1800" b="0" dirty="0" smtClean="0">
                <a:solidFill>
                  <a:srgbClr val="FFFF99"/>
                </a:solidFill>
                <a:latin typeface="Comic Sans MS" pitchFamily="66" charset="0"/>
              </a:rPr>
              <a:t>la température </a:t>
            </a:r>
            <a:r>
              <a:rPr lang="fr-CA" sz="1800" b="0" dirty="0">
                <a:solidFill>
                  <a:srgbClr val="FFFF99"/>
                </a:solidFill>
                <a:latin typeface="Comic Sans MS" pitchFamily="66" charset="0"/>
              </a:rPr>
              <a:t>moyenne </a:t>
            </a:r>
            <a:r>
              <a:rPr lang="fr-CA" sz="1800" b="0" dirty="0" smtClean="0">
                <a:solidFill>
                  <a:srgbClr val="FFFF99"/>
                </a:solidFill>
                <a:latin typeface="Comic Sans MS" pitchFamily="66" charset="0"/>
              </a:rPr>
              <a:t>du globe </a:t>
            </a:r>
            <a:r>
              <a:rPr lang="fr-CA" sz="1800" b="0" dirty="0">
                <a:solidFill>
                  <a:srgbClr val="FFFF99"/>
                </a:solidFill>
                <a:latin typeface="Comic Sans MS" pitchFamily="66" charset="0"/>
              </a:rPr>
              <a:t>observée depuis le milieu du XXe siècle est </a:t>
            </a:r>
            <a:r>
              <a:rPr lang="fr-CA" sz="1800" b="0" i="1" dirty="0" smtClean="0">
                <a:solidFill>
                  <a:srgbClr val="FFFF99"/>
                </a:solidFill>
                <a:latin typeface="Comic Sans MS" pitchFamily="66" charset="0"/>
              </a:rPr>
              <a:t>très probablement </a:t>
            </a:r>
            <a:r>
              <a:rPr lang="fr-CA" sz="1800" b="0" dirty="0">
                <a:solidFill>
                  <a:srgbClr val="FFFF99"/>
                </a:solidFill>
                <a:latin typeface="Comic Sans MS" pitchFamily="66" charset="0"/>
              </a:rPr>
              <a:t>attribuable à la hausse des concentrations </a:t>
            </a:r>
            <a:r>
              <a:rPr lang="fr-CA" sz="1800" b="0" dirty="0" smtClean="0">
                <a:solidFill>
                  <a:srgbClr val="FFFF99"/>
                </a:solidFill>
                <a:latin typeface="Comic Sans MS" pitchFamily="66" charset="0"/>
              </a:rPr>
              <a:t>de GES anthropiques. » </a:t>
            </a:r>
          </a:p>
        </p:txBody>
      </p:sp>
      <p:sp>
        <p:nvSpPr>
          <p:cNvPr id="10" name="Légende encadrée 2 9"/>
          <p:cNvSpPr/>
          <p:nvPr/>
        </p:nvSpPr>
        <p:spPr bwMode="auto">
          <a:xfrm>
            <a:off x="752475" y="6197223"/>
            <a:ext cx="990599" cy="523220"/>
          </a:xfrm>
          <a:prstGeom prst="borderCallout2">
            <a:avLst>
              <a:gd name="adj1" fmla="val 18750"/>
              <a:gd name="adj2" fmla="val 100641"/>
              <a:gd name="adj3" fmla="val -15467"/>
              <a:gd name="adj4" fmla="val 268221"/>
              <a:gd name="adj5" fmla="val -17555"/>
              <a:gd name="adj6" fmla="val 464619"/>
            </a:avLst>
          </a:prstGeom>
          <a:noFill/>
          <a:ln w="952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r>
              <a:rPr lang="fr-CA" b="0" dirty="0">
                <a:solidFill>
                  <a:srgbClr val="FF0000"/>
                </a:solidFill>
                <a:latin typeface="Comic Sans MS" pitchFamily="66" charset="0"/>
              </a:rPr>
              <a:t> </a:t>
            </a:r>
            <a:r>
              <a:rPr lang="fr-CA" sz="1600" b="0" dirty="0">
                <a:solidFill>
                  <a:srgbClr val="FF0000"/>
                </a:solidFill>
                <a:latin typeface="Comic Sans MS" pitchFamily="66" charset="0"/>
              </a:rPr>
              <a:t>&gt; 90%</a:t>
            </a:r>
          </a:p>
        </p:txBody>
      </p:sp>
    </p:spTree>
    <p:extLst>
      <p:ext uri="{BB962C8B-B14F-4D97-AF65-F5344CB8AC3E}">
        <p14:creationId xmlns:p14="http://schemas.microsoft.com/office/powerpoint/2010/main" val="4130582944"/>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ZoneTexte 22"/>
          <p:cNvSpPr txBox="1"/>
          <p:nvPr/>
        </p:nvSpPr>
        <p:spPr>
          <a:xfrm>
            <a:off x="-21167" y="0"/>
            <a:ext cx="9144000" cy="769938"/>
          </a:xfrm>
          <a:prstGeom prst="rect">
            <a:avLst/>
          </a:prstGeom>
          <a:solidFill>
            <a:schemeClr val="accent1">
              <a:lumMod val="75000"/>
              <a:alpha val="68000"/>
            </a:schemeClr>
          </a:solidFill>
          <a:ln>
            <a:noFill/>
          </a:ln>
        </p:spPr>
        <p:txBody>
          <a:bodyPr>
            <a:noAutofit/>
          </a:bodyPr>
          <a:lstStyle/>
          <a:p>
            <a:pPr>
              <a:defRPr/>
            </a:pPr>
            <a:r>
              <a:rPr lang="fr-CA" dirty="0"/>
              <a:t>	</a:t>
            </a:r>
            <a:r>
              <a:rPr lang="fr-CA" b="0" dirty="0" smtClean="0">
                <a:solidFill>
                  <a:srgbClr val="FFFF99"/>
                </a:solidFill>
                <a:latin typeface="Comic Sans MS" pitchFamily="66" charset="0"/>
              </a:rPr>
              <a:t>L’effet de serre</a:t>
            </a:r>
          </a:p>
          <a:p>
            <a:pPr>
              <a:defRPr/>
            </a:pPr>
            <a:r>
              <a:rPr lang="fr-CA" sz="1200" dirty="0">
                <a:solidFill>
                  <a:srgbClr val="FFFF99"/>
                </a:solidFill>
                <a:latin typeface="Comic Sans MS" pitchFamily="66" charset="0"/>
              </a:rPr>
              <a:t>	</a:t>
            </a:r>
            <a:r>
              <a:rPr lang="fr-CA" sz="1600" b="0" dirty="0">
                <a:solidFill>
                  <a:srgbClr val="FFFF99"/>
                </a:solidFill>
                <a:latin typeface="Comic Sans MS" pitchFamily="66" charset="0"/>
              </a:rPr>
              <a:t>e</a:t>
            </a:r>
            <a:r>
              <a:rPr lang="fr-CA" sz="1600" b="0" dirty="0" smtClean="0">
                <a:solidFill>
                  <a:srgbClr val="FFFF99"/>
                </a:solidFill>
                <a:latin typeface="Comic Sans MS" pitchFamily="66" charset="0"/>
              </a:rPr>
              <a:t>n une image…</a:t>
            </a:r>
            <a:r>
              <a:rPr lang="fr-CA" sz="1800" dirty="0">
                <a:solidFill>
                  <a:srgbClr val="FFFF99"/>
                </a:solidFill>
                <a:latin typeface="Comic Sans MS" pitchFamily="66" charset="0"/>
              </a:rPr>
              <a:t>	</a:t>
            </a:r>
            <a:endParaRPr lang="fr-CA" sz="1800" dirty="0" smtClean="0">
              <a:solidFill>
                <a:srgbClr val="FFFF99"/>
              </a:solidFill>
              <a:latin typeface="Comic Sans MS" pitchFamily="66" charset="0"/>
            </a:endParaRPr>
          </a:p>
          <a:p>
            <a:pPr>
              <a:defRPr/>
            </a:pPr>
            <a:r>
              <a:rPr lang="fr-CA" sz="1200" dirty="0">
                <a:solidFill>
                  <a:srgbClr val="FFFF99"/>
                </a:solidFill>
                <a:latin typeface="Comic Sans MS" pitchFamily="66" charset="0"/>
              </a:rPr>
              <a:t>	</a:t>
            </a:r>
            <a:endParaRPr lang="fr-CA" sz="1200" dirty="0" smtClean="0">
              <a:solidFill>
                <a:srgbClr val="FFFF99"/>
              </a:solidFill>
              <a:latin typeface="Comic Sans MS" pitchFamily="66" charset="0"/>
            </a:endParaRPr>
          </a:p>
        </p:txBody>
      </p:sp>
      <p:pic>
        <p:nvPicPr>
          <p:cNvPr id="24"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67"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2286000"/>
            <a:ext cx="2819400" cy="283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Imag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168" y="768725"/>
            <a:ext cx="9165167" cy="5715000"/>
          </a:xfrm>
          <a:prstGeom prst="rect">
            <a:avLst/>
          </a:prstGeom>
        </p:spPr>
      </p:pic>
      <p:sp>
        <p:nvSpPr>
          <p:cNvPr id="27" name="ZoneTexte 26"/>
          <p:cNvSpPr txBox="1"/>
          <p:nvPr/>
        </p:nvSpPr>
        <p:spPr>
          <a:xfrm>
            <a:off x="1490943" y="6533233"/>
            <a:ext cx="7653057" cy="276999"/>
          </a:xfrm>
          <a:prstGeom prst="rect">
            <a:avLst/>
          </a:prstGeom>
          <a:noFill/>
        </p:spPr>
        <p:txBody>
          <a:bodyPr wrap="none" rtlCol="0">
            <a:spAutoFit/>
          </a:bodyPr>
          <a:lstStyle/>
          <a:p>
            <a:r>
              <a:rPr lang="fr-CA" sz="1200" b="0" dirty="0">
                <a:solidFill>
                  <a:srgbClr val="FFFF99"/>
                </a:solidFill>
                <a:latin typeface="Comic Sans MS" pitchFamily="66" charset="0"/>
              </a:rPr>
              <a:t>Source</a:t>
            </a:r>
            <a:r>
              <a:rPr lang="fr-CA" sz="1200" b="0" dirty="0" smtClean="0">
                <a:solidFill>
                  <a:srgbClr val="FFFF99"/>
                </a:solidFill>
                <a:latin typeface="Comic Sans MS" pitchFamily="66" charset="0"/>
              </a:rPr>
              <a:t>: Image de fond, NASA,  </a:t>
            </a:r>
            <a:r>
              <a:rPr lang="fr-CA" sz="1200" b="0" dirty="0">
                <a:solidFill>
                  <a:srgbClr val="FFFF99"/>
                </a:solidFill>
                <a:latin typeface="Comic Sans MS" pitchFamily="66" charset="0"/>
              </a:rPr>
              <a:t>http://sunearthday.nasa.gov/2008/materials/SED_wall_1600x1024.jpg</a:t>
            </a:r>
          </a:p>
        </p:txBody>
      </p:sp>
      <p:sp>
        <p:nvSpPr>
          <p:cNvPr id="28" name="Flèche vers le bas 27"/>
          <p:cNvSpPr/>
          <p:nvPr/>
        </p:nvSpPr>
        <p:spPr bwMode="auto">
          <a:xfrm>
            <a:off x="3429000" y="1447800"/>
            <a:ext cx="685800" cy="1066800"/>
          </a:xfrm>
          <a:prstGeom prst="downArrow">
            <a:avLst>
              <a:gd name="adj1" fmla="val 16245"/>
              <a:gd name="adj2" fmla="val 59765"/>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cxnSp>
        <p:nvCxnSpPr>
          <p:cNvPr id="29" name="Connecteur droit avec flèche 28"/>
          <p:cNvCxnSpPr/>
          <p:nvPr/>
        </p:nvCxnSpPr>
        <p:spPr bwMode="auto">
          <a:xfrm>
            <a:off x="1365250" y="2150225"/>
            <a:ext cx="692150" cy="592975"/>
          </a:xfrm>
          <a:prstGeom prst="straightConnector1">
            <a:avLst/>
          </a:prstGeom>
          <a:noFill/>
          <a:ln w="76200" cap="flat" cmpd="sng" algn="ctr">
            <a:solidFill>
              <a:srgbClr val="FF000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0" name="Connecteur droit avec flèche 29"/>
          <p:cNvCxnSpPr/>
          <p:nvPr/>
        </p:nvCxnSpPr>
        <p:spPr bwMode="auto">
          <a:xfrm flipV="1">
            <a:off x="395287" y="2147512"/>
            <a:ext cx="973138" cy="904125"/>
          </a:xfrm>
          <a:prstGeom prst="straightConnector1">
            <a:avLst/>
          </a:prstGeom>
          <a:noFill/>
          <a:ln w="76200" cap="flat" cmpd="sng" algn="ctr">
            <a:solidFill>
              <a:srgbClr val="FF330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nvGrpSpPr>
          <p:cNvPr id="31" name="Groupe 30"/>
          <p:cNvGrpSpPr/>
          <p:nvPr/>
        </p:nvGrpSpPr>
        <p:grpSpPr>
          <a:xfrm>
            <a:off x="2055341" y="3310739"/>
            <a:ext cx="375558" cy="566306"/>
            <a:chOff x="9829800" y="152400"/>
            <a:chExt cx="1066800" cy="1752600"/>
          </a:xfrm>
        </p:grpSpPr>
        <p:sp>
          <p:nvSpPr>
            <p:cNvPr id="32" name="Flèche courbée vers la gauche 31"/>
            <p:cNvSpPr/>
            <p:nvPr/>
          </p:nvSpPr>
          <p:spPr bwMode="auto">
            <a:xfrm rot="10800000" flipH="1">
              <a:off x="10287000" y="152400"/>
              <a:ext cx="609600" cy="990600"/>
            </a:xfrm>
            <a:prstGeom prst="curvedLeftArrow">
              <a:avLst>
                <a:gd name="adj1" fmla="val 25000"/>
                <a:gd name="adj2" fmla="val 55444"/>
                <a:gd name="adj3" fmla="val 23649"/>
              </a:avLst>
            </a:prstGeom>
            <a:solidFill>
              <a:srgbClr val="FF0000"/>
            </a:solid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33" name="Flèche courbée vers la gauche 32"/>
            <p:cNvSpPr/>
            <p:nvPr/>
          </p:nvSpPr>
          <p:spPr bwMode="auto">
            <a:xfrm rot="10800000">
              <a:off x="9829800" y="914400"/>
              <a:ext cx="609600" cy="990600"/>
            </a:xfrm>
            <a:prstGeom prst="curvedLeftArrow">
              <a:avLst>
                <a:gd name="adj1" fmla="val 25000"/>
                <a:gd name="adj2" fmla="val 55444"/>
                <a:gd name="adj3" fmla="val 23649"/>
              </a:avLst>
            </a:prstGeom>
            <a:solidFill>
              <a:srgbClr val="FF0000"/>
            </a:solid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grpSp>
      <p:grpSp>
        <p:nvGrpSpPr>
          <p:cNvPr id="34" name="Groupe 33"/>
          <p:cNvGrpSpPr/>
          <p:nvPr/>
        </p:nvGrpSpPr>
        <p:grpSpPr>
          <a:xfrm>
            <a:off x="1031421" y="3303485"/>
            <a:ext cx="375558" cy="566306"/>
            <a:chOff x="9829800" y="152400"/>
            <a:chExt cx="1066800" cy="1752600"/>
          </a:xfrm>
        </p:grpSpPr>
        <p:sp>
          <p:nvSpPr>
            <p:cNvPr id="35" name="Flèche courbée vers la gauche 34"/>
            <p:cNvSpPr/>
            <p:nvPr/>
          </p:nvSpPr>
          <p:spPr bwMode="auto">
            <a:xfrm rot="10800000" flipH="1">
              <a:off x="10287000" y="152400"/>
              <a:ext cx="609600" cy="990600"/>
            </a:xfrm>
            <a:prstGeom prst="curvedLeftArrow">
              <a:avLst>
                <a:gd name="adj1" fmla="val 25000"/>
                <a:gd name="adj2" fmla="val 55444"/>
                <a:gd name="adj3" fmla="val 23649"/>
              </a:avLst>
            </a:prstGeom>
            <a:solidFill>
              <a:srgbClr val="FF0000"/>
            </a:solid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36" name="Flèche courbée vers la gauche 35"/>
            <p:cNvSpPr/>
            <p:nvPr/>
          </p:nvSpPr>
          <p:spPr bwMode="auto">
            <a:xfrm rot="10800000">
              <a:off x="9829800" y="914400"/>
              <a:ext cx="609600" cy="990600"/>
            </a:xfrm>
            <a:prstGeom prst="curvedLeftArrow">
              <a:avLst>
                <a:gd name="adj1" fmla="val 25000"/>
                <a:gd name="adj2" fmla="val 55444"/>
                <a:gd name="adj3" fmla="val 23649"/>
              </a:avLst>
            </a:prstGeom>
            <a:solidFill>
              <a:srgbClr val="FF0000"/>
            </a:solid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grpSp>
      <p:grpSp>
        <p:nvGrpSpPr>
          <p:cNvPr id="37" name="Groupe 36"/>
          <p:cNvGrpSpPr/>
          <p:nvPr/>
        </p:nvGrpSpPr>
        <p:grpSpPr>
          <a:xfrm>
            <a:off x="1600200" y="3310740"/>
            <a:ext cx="375558" cy="566306"/>
            <a:chOff x="9829800" y="152400"/>
            <a:chExt cx="1066800" cy="1752600"/>
          </a:xfrm>
        </p:grpSpPr>
        <p:sp>
          <p:nvSpPr>
            <p:cNvPr id="38" name="Flèche courbée vers la gauche 37"/>
            <p:cNvSpPr/>
            <p:nvPr/>
          </p:nvSpPr>
          <p:spPr bwMode="auto">
            <a:xfrm rot="10800000" flipH="1">
              <a:off x="10287000" y="152400"/>
              <a:ext cx="609600" cy="990600"/>
            </a:xfrm>
            <a:prstGeom prst="curvedLeftArrow">
              <a:avLst>
                <a:gd name="adj1" fmla="val 25000"/>
                <a:gd name="adj2" fmla="val 55444"/>
                <a:gd name="adj3" fmla="val 23649"/>
              </a:avLst>
            </a:prstGeom>
            <a:solidFill>
              <a:srgbClr val="FF0000"/>
            </a:solid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39" name="Flèche courbée vers la gauche 38"/>
            <p:cNvSpPr/>
            <p:nvPr/>
          </p:nvSpPr>
          <p:spPr bwMode="auto">
            <a:xfrm rot="10800000">
              <a:off x="9829800" y="914400"/>
              <a:ext cx="609600" cy="990600"/>
            </a:xfrm>
            <a:prstGeom prst="curvedLeftArrow">
              <a:avLst>
                <a:gd name="adj1" fmla="val 25000"/>
                <a:gd name="adj2" fmla="val 55444"/>
                <a:gd name="adj3" fmla="val 23649"/>
              </a:avLst>
            </a:prstGeom>
            <a:solidFill>
              <a:srgbClr val="FF0000"/>
            </a:solid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grpSp>
      <p:cxnSp>
        <p:nvCxnSpPr>
          <p:cNvPr id="40" name="Connecteur droit avec flèche 39"/>
          <p:cNvCxnSpPr/>
          <p:nvPr/>
        </p:nvCxnSpPr>
        <p:spPr bwMode="auto">
          <a:xfrm flipH="1">
            <a:off x="2108200" y="1371600"/>
            <a:ext cx="2362200" cy="2532150"/>
          </a:xfrm>
          <a:prstGeom prst="straightConnector1">
            <a:avLst/>
          </a:prstGeom>
          <a:noFill/>
          <a:ln w="762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1" name="Connecteur droit avec flèche 40"/>
          <p:cNvCxnSpPr/>
          <p:nvPr/>
        </p:nvCxnSpPr>
        <p:spPr bwMode="auto">
          <a:xfrm flipH="1">
            <a:off x="1676400" y="1367675"/>
            <a:ext cx="2362200" cy="2532150"/>
          </a:xfrm>
          <a:prstGeom prst="straightConnector1">
            <a:avLst/>
          </a:prstGeom>
          <a:noFill/>
          <a:ln w="762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2" name="Connecteur droit avec flèche 41"/>
          <p:cNvCxnSpPr>
            <a:endCxn id="44" idx="2"/>
          </p:cNvCxnSpPr>
          <p:nvPr/>
        </p:nvCxnSpPr>
        <p:spPr bwMode="auto">
          <a:xfrm flipH="1" flipV="1">
            <a:off x="383998" y="3018675"/>
            <a:ext cx="835202" cy="838201"/>
          </a:xfrm>
          <a:prstGeom prst="straightConnector1">
            <a:avLst/>
          </a:prstGeom>
          <a:noFill/>
          <a:ln w="76200" cap="flat" cmpd="sng" algn="ctr">
            <a:solidFill>
              <a:srgbClr val="EA8A3A"/>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3" name="Connecteur droit avec flèche 42"/>
          <p:cNvCxnSpPr/>
          <p:nvPr/>
        </p:nvCxnSpPr>
        <p:spPr bwMode="auto">
          <a:xfrm flipH="1">
            <a:off x="1193800" y="1337641"/>
            <a:ext cx="2362200" cy="2532150"/>
          </a:xfrm>
          <a:prstGeom prst="straightConnector1">
            <a:avLst/>
          </a:prstGeom>
          <a:noFill/>
          <a:ln w="762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44" name="Rogner un rectangle avec un coin du même côté 43"/>
          <p:cNvSpPr/>
          <p:nvPr/>
        </p:nvSpPr>
        <p:spPr bwMode="auto">
          <a:xfrm>
            <a:off x="383998" y="2133600"/>
            <a:ext cx="2971800" cy="1770150"/>
          </a:xfrm>
          <a:prstGeom prst="snip2SameRect">
            <a:avLst>
              <a:gd name="adj1" fmla="val 39506"/>
              <a:gd name="adj2" fmla="val 0"/>
            </a:avLst>
          </a:prstGeom>
          <a:ln w="76200" cap="flat" cmpd="sng" algn="ctr">
            <a:noFill/>
            <a:prstDash val="solid"/>
            <a:round/>
            <a:headEnd type="none" w="med" len="med"/>
            <a:tailEnd type="none" w="med" len="med"/>
          </a:ln>
          <a:effectLst>
            <a:glow rad="228600">
              <a:schemeClr val="accent4">
                <a:satMod val="175000"/>
                <a:alpha val="40000"/>
              </a:schemeClr>
            </a:glow>
          </a:effectLst>
          <a:scene3d>
            <a:camera prst="orthographicFront">
              <a:rot lat="0" lon="0" rev="0"/>
            </a:camera>
            <a:lightRig rig="chilly" dir="t">
              <a:rot lat="0" lon="0" rev="18480000"/>
            </a:lightRig>
          </a:scene3d>
          <a:sp3d prstMaterial="clear">
            <a:bevelT h="63500"/>
          </a:sp3d>
          <a:extLst/>
        </p:spPr>
        <p:style>
          <a:lnRef idx="0">
            <a:scrgbClr r="0" g="0" b="0"/>
          </a:lnRef>
          <a:fillRef idx="1003">
            <a:schemeClr val="dk1"/>
          </a:fillRef>
          <a:effectRef idx="0">
            <a:scrgbClr r="0" g="0" b="0"/>
          </a:effectRef>
          <a:fontRef idx="major"/>
        </p:style>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45" name="ZoneTexte 44"/>
          <p:cNvSpPr txBox="1"/>
          <p:nvPr/>
        </p:nvSpPr>
        <p:spPr>
          <a:xfrm>
            <a:off x="3142561" y="1030695"/>
            <a:ext cx="1646605" cy="276999"/>
          </a:xfrm>
          <a:prstGeom prst="rect">
            <a:avLst/>
          </a:prstGeom>
          <a:noFill/>
        </p:spPr>
        <p:txBody>
          <a:bodyPr wrap="none" rtlCol="0">
            <a:spAutoFit/>
          </a:bodyPr>
          <a:lstStyle/>
          <a:p>
            <a:r>
              <a:rPr lang="fr-CA" sz="1200" b="0" dirty="0" smtClean="0">
                <a:latin typeface="Comic Sans MS" pitchFamily="66" charset="0"/>
              </a:rPr>
              <a:t>Rayonnement solaire</a:t>
            </a:r>
            <a:endParaRPr lang="fr-CA" sz="1200" b="0" dirty="0">
              <a:latin typeface="Comic Sans MS" pitchFamily="66" charset="0"/>
            </a:endParaRPr>
          </a:p>
        </p:txBody>
      </p:sp>
      <p:sp>
        <p:nvSpPr>
          <p:cNvPr id="46" name="ZoneTexte 45"/>
          <p:cNvSpPr txBox="1"/>
          <p:nvPr/>
        </p:nvSpPr>
        <p:spPr>
          <a:xfrm>
            <a:off x="227870" y="1663697"/>
            <a:ext cx="979755" cy="461665"/>
          </a:xfrm>
          <a:prstGeom prst="rect">
            <a:avLst/>
          </a:prstGeom>
          <a:noFill/>
        </p:spPr>
        <p:txBody>
          <a:bodyPr wrap="none" rtlCol="0">
            <a:spAutoFit/>
          </a:bodyPr>
          <a:lstStyle/>
          <a:p>
            <a:r>
              <a:rPr lang="fr-CA" sz="1200" b="0" dirty="0" smtClean="0">
                <a:latin typeface="Comic Sans MS" pitchFamily="66" charset="0"/>
              </a:rPr>
              <a:t>Infrarouge</a:t>
            </a:r>
          </a:p>
          <a:p>
            <a:pPr algn="ctr"/>
            <a:r>
              <a:rPr lang="fr-CA" sz="1200" b="0" dirty="0" smtClean="0">
                <a:latin typeface="Comic Sans MS" pitchFamily="66" charset="0"/>
              </a:rPr>
              <a:t>Chaleur</a:t>
            </a:r>
            <a:endParaRPr lang="fr-CA" sz="1200" b="0" dirty="0">
              <a:latin typeface="Comic Sans MS" pitchFamily="66" charset="0"/>
            </a:endParaRPr>
          </a:p>
        </p:txBody>
      </p:sp>
    </p:spTree>
    <p:extLst>
      <p:ext uri="{BB962C8B-B14F-4D97-AF65-F5344CB8AC3E}">
        <p14:creationId xmlns:p14="http://schemas.microsoft.com/office/powerpoint/2010/main" val="643814954"/>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Espace réservé du contenu 7"/>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81038" y="806450"/>
            <a:ext cx="7391400" cy="5738813"/>
          </a:xfrm>
        </p:spPr>
      </p:pic>
      <p:sp>
        <p:nvSpPr>
          <p:cNvPr id="6147" name="ZoneTexte 8"/>
          <p:cNvSpPr txBox="1">
            <a:spLocks noChangeArrowheads="1"/>
          </p:cNvSpPr>
          <p:nvPr/>
        </p:nvSpPr>
        <p:spPr bwMode="auto">
          <a:xfrm>
            <a:off x="3733800" y="6537325"/>
            <a:ext cx="531106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r>
              <a:rPr lang="fr-CA" sz="1200" b="0" dirty="0">
                <a:latin typeface="Comic Sans MS" pitchFamily="66" charset="0"/>
              </a:rPr>
              <a:t>Source: http://www.grida.no/publications/vg/africa-fr/page/3144.aspx</a:t>
            </a:r>
          </a:p>
        </p:txBody>
      </p:sp>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L’effet de serre</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Le « bilan radiatif »</a:t>
            </a:r>
            <a:endParaRPr lang="fr-CA" sz="1600" b="0" dirty="0">
              <a:solidFill>
                <a:srgbClr val="FFFF99"/>
              </a:solidFill>
              <a:latin typeface="Comic Sans MS" pitchFamily="66" charset="0"/>
            </a:endParaRPr>
          </a:p>
        </p:txBody>
      </p:sp>
      <p:pic>
        <p:nvPicPr>
          <p:cNvPr id="6149"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Bilan radiatif</a:t>
            </a:r>
            <a:endParaRPr lang="fr-CA" b="0" dirty="0">
              <a:solidFill>
                <a:srgbClr val="FFFF99"/>
              </a:solidFill>
              <a:latin typeface="Comic Sans MS" pitchFamily="66" charset="0"/>
            </a:endParaRPr>
          </a:p>
          <a:p>
            <a:pPr>
              <a:defRPr/>
            </a:pPr>
            <a:r>
              <a:rPr lang="fr-CA" sz="1600" b="0" dirty="0" smtClean="0">
                <a:solidFill>
                  <a:schemeClr val="tx1"/>
                </a:solidFill>
                <a:latin typeface="Comic Sans MS" pitchFamily="66" charset="0"/>
              </a:rPr>
              <a:t>	</a:t>
            </a:r>
            <a:r>
              <a:rPr lang="fr-CA" sz="1600" b="0" dirty="0" smtClean="0">
                <a:solidFill>
                  <a:srgbClr val="FFFF99"/>
                </a:solidFill>
                <a:latin typeface="Comic Sans MS" pitchFamily="66" charset="0"/>
              </a:rPr>
              <a:t>Le « couvert terrestre » ou la </a:t>
            </a:r>
            <a:r>
              <a:rPr lang="fr-CA" sz="1600" b="0" dirty="0">
                <a:solidFill>
                  <a:srgbClr val="FFFF99"/>
                </a:solidFill>
                <a:latin typeface="Comic Sans MS" pitchFamily="66" charset="0"/>
              </a:rPr>
              <a:t>n</a:t>
            </a:r>
            <a:r>
              <a:rPr lang="fr-CA" sz="1600" b="0" dirty="0" smtClean="0">
                <a:solidFill>
                  <a:srgbClr val="FFFF99"/>
                </a:solidFill>
                <a:latin typeface="Comic Sans MS" pitchFamily="66" charset="0"/>
              </a:rPr>
              <a:t>ature des surfaces (</a:t>
            </a:r>
            <a:r>
              <a:rPr lang="fr-CA" sz="1600" b="0" dirty="0">
                <a:solidFill>
                  <a:srgbClr val="FFFF99"/>
                </a:solidFill>
                <a:latin typeface="Comic Sans MS" pitchFamily="66" charset="0"/>
              </a:rPr>
              <a:t>a</a:t>
            </a:r>
            <a:r>
              <a:rPr lang="fr-CA" sz="1600" b="0" dirty="0" smtClean="0">
                <a:solidFill>
                  <a:srgbClr val="FFFF99"/>
                </a:solidFill>
                <a:latin typeface="Comic Sans MS" pitchFamily="66" charset="0"/>
              </a:rPr>
              <a:t>lbédo)</a:t>
            </a:r>
            <a:endParaRPr lang="fr-CA" sz="16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0" y="769938"/>
            <a:ext cx="5667222" cy="5800636"/>
          </a:xfrm>
          <a:prstGeom prst="rect">
            <a:avLst/>
          </a:prstGeom>
        </p:spPr>
      </p:pic>
      <p:sp>
        <p:nvSpPr>
          <p:cNvPr id="6" name="ZoneTexte 5"/>
          <p:cNvSpPr txBox="1"/>
          <p:nvPr/>
        </p:nvSpPr>
        <p:spPr>
          <a:xfrm>
            <a:off x="2832657" y="6570574"/>
            <a:ext cx="6311343" cy="276999"/>
          </a:xfrm>
          <a:prstGeom prst="rect">
            <a:avLst/>
          </a:prstGeom>
          <a:noFill/>
        </p:spPr>
        <p:txBody>
          <a:bodyPr wrap="none" rtlCol="0">
            <a:spAutoFit/>
          </a:bodyPr>
          <a:lstStyle/>
          <a:p>
            <a:r>
              <a:rPr lang="fr-CA" sz="1200" b="0" dirty="0" smtClean="0">
                <a:latin typeface="Comic Sans MS" pitchFamily="66" charset="0"/>
              </a:rPr>
              <a:t>Source: </a:t>
            </a:r>
            <a:r>
              <a:rPr lang="fr-CA" sz="1200" b="0" dirty="0" err="1" smtClean="0">
                <a:latin typeface="Comic Sans MS" pitchFamily="66" charset="0"/>
              </a:rPr>
              <a:t>Grid</a:t>
            </a:r>
            <a:r>
              <a:rPr lang="fr-CA" sz="1200" b="0" dirty="0" smtClean="0">
                <a:latin typeface="Comic Sans MS" pitchFamily="66" charset="0"/>
              </a:rPr>
              <a:t>-Arendal- http</a:t>
            </a:r>
            <a:r>
              <a:rPr lang="fr-CA" sz="1200" b="0" dirty="0">
                <a:latin typeface="Comic Sans MS" pitchFamily="66" charset="0"/>
              </a:rPr>
              <a:t>://www.grida.no/publications/vg/africa-fr/page/3145.aspx</a:t>
            </a:r>
          </a:p>
        </p:txBody>
      </p:sp>
      <p:sp>
        <p:nvSpPr>
          <p:cNvPr id="9" name="Ellipse 8"/>
          <p:cNvSpPr/>
          <p:nvPr/>
        </p:nvSpPr>
        <p:spPr bwMode="auto">
          <a:xfrm>
            <a:off x="1524000" y="5051020"/>
            <a:ext cx="838200" cy="685800"/>
          </a:xfrm>
          <a:prstGeom prst="ellipse">
            <a:avLst/>
          </a:prstGeom>
          <a:noFill/>
          <a:ln w="9525" cap="flat" cmpd="sng" algn="ctr">
            <a:solidFill>
              <a:srgbClr val="E040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1" name="Ellipse 10"/>
          <p:cNvSpPr/>
          <p:nvPr/>
        </p:nvSpPr>
        <p:spPr bwMode="auto">
          <a:xfrm>
            <a:off x="3519411" y="4358845"/>
            <a:ext cx="838200" cy="685800"/>
          </a:xfrm>
          <a:prstGeom prst="ellipse">
            <a:avLst/>
          </a:prstGeom>
          <a:noFill/>
          <a:ln w="9525" cap="flat" cmpd="sng" algn="ctr">
            <a:solidFill>
              <a:srgbClr val="E040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2" name="Ellipse 11"/>
          <p:cNvSpPr/>
          <p:nvPr/>
        </p:nvSpPr>
        <p:spPr bwMode="auto">
          <a:xfrm>
            <a:off x="5271531" y="4858157"/>
            <a:ext cx="838200" cy="685800"/>
          </a:xfrm>
          <a:prstGeom prst="ellipse">
            <a:avLst/>
          </a:prstGeom>
          <a:noFill/>
          <a:ln w="9525" cap="flat" cmpd="sng" algn="ctr">
            <a:solidFill>
              <a:srgbClr val="E040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3" name="Ellipse 12"/>
          <p:cNvSpPr/>
          <p:nvPr/>
        </p:nvSpPr>
        <p:spPr bwMode="auto">
          <a:xfrm>
            <a:off x="6091588" y="4366534"/>
            <a:ext cx="838200" cy="685800"/>
          </a:xfrm>
          <a:prstGeom prst="ellipse">
            <a:avLst/>
          </a:prstGeom>
          <a:noFill/>
          <a:ln w="9525" cap="flat" cmpd="sng" algn="ctr">
            <a:solidFill>
              <a:srgbClr val="E040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Tree>
    <p:extLst>
      <p:ext uri="{BB962C8B-B14F-4D97-AF65-F5344CB8AC3E}">
        <p14:creationId xmlns:p14="http://schemas.microsoft.com/office/powerpoint/2010/main" val="4011402737"/>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0410" y="900214"/>
            <a:ext cx="3930805" cy="2984500"/>
          </a:xfrm>
          <a:prstGeom prst="rect">
            <a:avLst/>
          </a:prstGeom>
        </p:spPr>
      </p:pic>
      <p:sp>
        <p:nvSpPr>
          <p:cNvPr id="2" name="ZoneTexte 1"/>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Bilan radiatif</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Facteurs naturels</a:t>
            </a:r>
            <a:endParaRPr lang="fr-CA" sz="1600" b="0" dirty="0">
              <a:solidFill>
                <a:srgbClr val="FFFF99"/>
              </a:solidFill>
              <a:latin typeface="Comic Sans MS" pitchFamily="66" charset="0"/>
            </a:endParaRPr>
          </a:p>
        </p:txBody>
      </p:sp>
      <p:pic>
        <p:nvPicPr>
          <p:cNvPr id="3"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400" y="914400"/>
            <a:ext cx="3413637" cy="2565400"/>
          </a:xfrm>
          <a:prstGeom prst="rect">
            <a:avLst/>
          </a:prstGeom>
        </p:spPr>
      </p:pic>
      <p:grpSp>
        <p:nvGrpSpPr>
          <p:cNvPr id="26" name="Groupe 25"/>
          <p:cNvGrpSpPr/>
          <p:nvPr/>
        </p:nvGrpSpPr>
        <p:grpSpPr>
          <a:xfrm>
            <a:off x="-2401480" y="3621045"/>
            <a:ext cx="8183155" cy="3022600"/>
            <a:chOff x="-2401480" y="3621045"/>
            <a:chExt cx="8183155" cy="3022600"/>
          </a:xfrm>
        </p:grpSpPr>
        <p:grpSp>
          <p:nvGrpSpPr>
            <p:cNvPr id="25" name="Groupe 24"/>
            <p:cNvGrpSpPr/>
            <p:nvPr/>
          </p:nvGrpSpPr>
          <p:grpSpPr>
            <a:xfrm>
              <a:off x="2886075" y="3621045"/>
              <a:ext cx="2895600" cy="3022600"/>
              <a:chOff x="2886075" y="2921000"/>
              <a:chExt cx="2895600" cy="3022600"/>
            </a:xfrm>
          </p:grpSpPr>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6075" y="3048000"/>
                <a:ext cx="2895600" cy="2895600"/>
              </a:xfrm>
              <a:prstGeom prst="rect">
                <a:avLst/>
              </a:prstGeom>
            </p:spPr>
          </p:pic>
          <p:sp>
            <p:nvSpPr>
              <p:cNvPr id="12" name="Flèche courbée vers la droite 11"/>
              <p:cNvSpPr/>
              <p:nvPr/>
            </p:nvSpPr>
            <p:spPr bwMode="auto">
              <a:xfrm rot="11659359">
                <a:off x="4758943" y="2996525"/>
                <a:ext cx="453907" cy="547306"/>
              </a:xfrm>
              <a:prstGeom prst="curvedRightArrow">
                <a:avLst/>
              </a:prstGeom>
              <a:noFill/>
              <a:ln w="19050" cap="flat" cmpd="sng" algn="ctr">
                <a:solidFill>
                  <a:srgbClr val="FFC000"/>
                </a:solidFill>
                <a:prstDash val="solid"/>
                <a:round/>
                <a:headEnd type="none" w="med" len="med"/>
                <a:tailEnd type="none" w="med" len="med"/>
              </a:ln>
              <a:effectLst/>
              <a:scene3d>
                <a:camera prst="perspectiveRelaxed"/>
                <a:lightRig rig="threePt" dir="t"/>
              </a:scene3d>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cxnSp>
            <p:nvCxnSpPr>
              <p:cNvPr id="11" name="Connecteur droit 10"/>
              <p:cNvCxnSpPr/>
              <p:nvPr/>
            </p:nvCxnSpPr>
            <p:spPr bwMode="auto">
              <a:xfrm flipV="1">
                <a:off x="4809240" y="2921000"/>
                <a:ext cx="114300" cy="406400"/>
              </a:xfrm>
              <a:prstGeom prst="line">
                <a:avLst/>
              </a:prstGeom>
              <a:noFill/>
              <a:ln w="28575" cap="flat" cmpd="sng" algn="ctr">
                <a:solidFill>
                  <a:srgbClr val="FF33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sp>
          <p:nvSpPr>
            <p:cNvPr id="23" name="Arc 22"/>
            <p:cNvSpPr/>
            <p:nvPr/>
          </p:nvSpPr>
          <p:spPr bwMode="auto">
            <a:xfrm rot="265560" flipV="1">
              <a:off x="-2401480" y="4719021"/>
              <a:ext cx="7808511" cy="1258573"/>
            </a:xfrm>
            <a:prstGeom prst="arc">
              <a:avLst>
                <a:gd name="adj1" fmla="val 16380767"/>
                <a:gd name="adj2" fmla="val 206405"/>
              </a:avLst>
            </a:prstGeom>
            <a:noFill/>
            <a:ln w="9525" cap="flat" cmpd="sng" algn="ctr">
              <a:solidFill>
                <a:srgbClr val="FFFF99"/>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grpSp>
    </p:spTree>
    <p:extLst>
      <p:ext uri="{BB962C8B-B14F-4D97-AF65-F5344CB8AC3E}">
        <p14:creationId xmlns:p14="http://schemas.microsoft.com/office/powerpoint/2010/main" val="84435168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Espace réservé du contenu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769938"/>
            <a:ext cx="9144000" cy="2239962"/>
          </a:xfrm>
        </p:spPr>
      </p:pic>
      <p:sp>
        <p:nvSpPr>
          <p:cNvPr id="5" name="ZoneTexte 4"/>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L’histoire de la température</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L’histoire longue…  par la paléoclimatologie</a:t>
            </a:r>
            <a:endParaRPr lang="fr-CA" sz="1600" b="0" dirty="0">
              <a:solidFill>
                <a:srgbClr val="FFFF99"/>
              </a:solidFill>
              <a:latin typeface="Comic Sans MS" pitchFamily="66" charset="0"/>
            </a:endParaRPr>
          </a:p>
        </p:txBody>
      </p:sp>
      <p:pic>
        <p:nvPicPr>
          <p:cNvPr id="18437"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ZoneTexte 5"/>
          <p:cNvSpPr txBox="1"/>
          <p:nvPr/>
        </p:nvSpPr>
        <p:spPr>
          <a:xfrm>
            <a:off x="4034341" y="6396335"/>
            <a:ext cx="5109659" cy="461665"/>
          </a:xfrm>
          <a:prstGeom prst="rect">
            <a:avLst/>
          </a:prstGeom>
          <a:noFill/>
        </p:spPr>
        <p:txBody>
          <a:bodyPr wrap="square" rtlCol="0">
            <a:spAutoFit/>
          </a:bodyPr>
          <a:lstStyle/>
          <a:p>
            <a:r>
              <a:rPr lang="fr-CA" sz="1200" b="0" dirty="0" smtClean="0">
                <a:latin typeface="Comic Sans MS" pitchFamily="66" charset="0"/>
              </a:rPr>
              <a:t>Source</a:t>
            </a:r>
            <a:r>
              <a:rPr lang="fr-CA" sz="1200" b="0" dirty="0">
                <a:latin typeface="Comic Sans MS" pitchFamily="66" charset="0"/>
              </a:rPr>
              <a:t>: http://www.cea.fr/jeunes/themes/climat-environnement/le-climat/l-etude-des-climats-du-passe-1ere-partie</a:t>
            </a:r>
          </a:p>
        </p:txBody>
      </p:sp>
      <p:cxnSp>
        <p:nvCxnSpPr>
          <p:cNvPr id="12" name="Connecteur droit 11"/>
          <p:cNvCxnSpPr/>
          <p:nvPr/>
        </p:nvCxnSpPr>
        <p:spPr bwMode="auto">
          <a:xfrm>
            <a:off x="2971800" y="2065338"/>
            <a:ext cx="0" cy="457200"/>
          </a:xfrm>
          <a:prstGeom prst="line">
            <a:avLst/>
          </a:prstGeom>
          <a:noFill/>
          <a:ln w="9525" cap="flat" cmpd="sng" algn="ctr">
            <a:solidFill>
              <a:schemeClr val="bg1"/>
            </a:solidFill>
            <a:prstDash val="lgDash"/>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 name="Connecteur droit 15"/>
          <p:cNvCxnSpPr/>
          <p:nvPr/>
        </p:nvCxnSpPr>
        <p:spPr bwMode="auto">
          <a:xfrm>
            <a:off x="4191000" y="2088198"/>
            <a:ext cx="0" cy="457200"/>
          </a:xfrm>
          <a:prstGeom prst="line">
            <a:avLst/>
          </a:prstGeom>
          <a:noFill/>
          <a:ln w="9525" cap="flat" cmpd="sng" algn="ctr">
            <a:solidFill>
              <a:schemeClr val="bg1"/>
            </a:solidFill>
            <a:prstDash val="lgDash"/>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5" name="Double flèche horizontale 14"/>
          <p:cNvSpPr/>
          <p:nvPr/>
        </p:nvSpPr>
        <p:spPr bwMode="auto">
          <a:xfrm>
            <a:off x="2971800" y="2141538"/>
            <a:ext cx="1219200" cy="152400"/>
          </a:xfrm>
          <a:prstGeom prst="leftRightArrow">
            <a:avLst/>
          </a:prstGeom>
          <a:solidFill>
            <a:schemeClr val="accent2">
              <a:lumMod val="60000"/>
              <a:lumOff val="40000"/>
            </a:schemeClr>
          </a:solidFill>
          <a:ln>
            <a:solidFill>
              <a:schemeClr val="accent2">
                <a:lumMod val="75000"/>
              </a:schemeClr>
            </a:solidFill>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7" name="ZoneTexte 16"/>
          <p:cNvSpPr txBox="1"/>
          <p:nvPr/>
        </p:nvSpPr>
        <p:spPr>
          <a:xfrm>
            <a:off x="3022428" y="1986608"/>
            <a:ext cx="883575" cy="261610"/>
          </a:xfrm>
          <a:prstGeom prst="rect">
            <a:avLst/>
          </a:prstGeom>
          <a:noFill/>
        </p:spPr>
        <p:txBody>
          <a:bodyPr wrap="none" rtlCol="0">
            <a:spAutoFit/>
          </a:bodyPr>
          <a:lstStyle/>
          <a:p>
            <a:r>
              <a:rPr lang="fr-CA" sz="1100" b="0" dirty="0" smtClean="0">
                <a:solidFill>
                  <a:schemeClr val="bg2"/>
                </a:solidFill>
                <a:latin typeface="Comic Sans MS" pitchFamily="66" charset="0"/>
              </a:rPr>
              <a:t>dinosaures</a:t>
            </a:r>
            <a:endParaRPr lang="fr-CA" sz="1100" b="0" dirty="0">
              <a:solidFill>
                <a:schemeClr val="bg2"/>
              </a:solidFill>
              <a:latin typeface="Comic Sans MS" pitchFamily="66" charset="0"/>
            </a:endParaRPr>
          </a:p>
        </p:txBody>
      </p:sp>
      <p:sp>
        <p:nvSpPr>
          <p:cNvPr id="3" name="ZoneTexte 2"/>
          <p:cNvSpPr txBox="1"/>
          <p:nvPr/>
        </p:nvSpPr>
        <p:spPr>
          <a:xfrm>
            <a:off x="175838" y="3507122"/>
            <a:ext cx="4167562"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171450" indent="-171450">
              <a:buFont typeface="Arial" pitchFamily="34" charset="0"/>
              <a:buChar char="•"/>
            </a:pPr>
            <a:r>
              <a:rPr lang="fr-CA" sz="1200" b="0" dirty="0">
                <a:solidFill>
                  <a:schemeClr val="bg2"/>
                </a:solidFill>
                <a:latin typeface="Comic Sans MS" pitchFamily="66" charset="0"/>
              </a:rPr>
              <a:t>dans les sédiments marins, pour les très grandes échelles de temps</a:t>
            </a:r>
          </a:p>
        </p:txBody>
      </p:sp>
      <p:sp>
        <p:nvSpPr>
          <p:cNvPr id="14" name="ZoneTexte 13"/>
          <p:cNvSpPr txBox="1"/>
          <p:nvPr/>
        </p:nvSpPr>
        <p:spPr>
          <a:xfrm>
            <a:off x="175838" y="4022000"/>
            <a:ext cx="2654049" cy="27699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171450" indent="-171450">
              <a:buFont typeface="Arial" pitchFamily="34" charset="0"/>
              <a:buChar char="•"/>
            </a:pPr>
            <a:r>
              <a:rPr lang="fr-CA" sz="1200" b="0" dirty="0">
                <a:solidFill>
                  <a:schemeClr val="bg2"/>
                </a:solidFill>
                <a:latin typeface="Comic Sans MS" pitchFamily="66" charset="0"/>
              </a:rPr>
              <a:t>dans les sédiments des lacs ;</a:t>
            </a:r>
          </a:p>
        </p:txBody>
      </p:sp>
      <p:sp>
        <p:nvSpPr>
          <p:cNvPr id="18" name="ZoneTexte 17"/>
          <p:cNvSpPr txBox="1"/>
          <p:nvPr/>
        </p:nvSpPr>
        <p:spPr>
          <a:xfrm>
            <a:off x="175838" y="4352212"/>
            <a:ext cx="2654049" cy="27699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171450" indent="-171450">
              <a:buFont typeface="Arial" pitchFamily="34" charset="0"/>
              <a:buChar char="•"/>
            </a:pPr>
            <a:r>
              <a:rPr lang="fr-CA" sz="1200" b="0" dirty="0">
                <a:solidFill>
                  <a:schemeClr val="bg2"/>
                </a:solidFill>
                <a:latin typeface="Comic Sans MS" pitchFamily="66" charset="0"/>
              </a:rPr>
              <a:t>dans les squelettes des coraux </a:t>
            </a:r>
          </a:p>
        </p:txBody>
      </p:sp>
      <p:sp>
        <p:nvSpPr>
          <p:cNvPr id="7" name="Rectangle 6"/>
          <p:cNvSpPr/>
          <p:nvPr/>
        </p:nvSpPr>
        <p:spPr>
          <a:xfrm>
            <a:off x="175838" y="4682424"/>
            <a:ext cx="4572000" cy="461665"/>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marL="171450" indent="-171450">
              <a:buFont typeface="Arial" pitchFamily="34" charset="0"/>
              <a:buChar char="•"/>
            </a:pPr>
            <a:r>
              <a:rPr lang="fr-CA" sz="1200" b="0" dirty="0">
                <a:solidFill>
                  <a:schemeClr val="bg2"/>
                </a:solidFill>
                <a:latin typeface="Comic Sans MS" pitchFamily="66" charset="0"/>
              </a:rPr>
              <a:t>dans les concrétions (stalagmites) lentement déposées dans les cavernes ;</a:t>
            </a:r>
          </a:p>
        </p:txBody>
      </p:sp>
      <p:sp>
        <p:nvSpPr>
          <p:cNvPr id="8" name="Rectangle 7"/>
          <p:cNvSpPr/>
          <p:nvPr/>
        </p:nvSpPr>
        <p:spPr>
          <a:xfrm>
            <a:off x="175838" y="5197302"/>
            <a:ext cx="4572000" cy="461665"/>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171450" indent="-171450">
              <a:buFont typeface="Arial" pitchFamily="34" charset="0"/>
              <a:buChar char="•"/>
            </a:pPr>
            <a:r>
              <a:rPr lang="fr-CA" sz="1200" b="0" dirty="0">
                <a:solidFill>
                  <a:schemeClr val="bg2"/>
                </a:solidFill>
                <a:latin typeface="Comic Sans MS" pitchFamily="66" charset="0"/>
              </a:rPr>
              <a:t>dans la glace empilée année après année sur les continents des hautes latitudes (Groenland, Antarctique) ;</a:t>
            </a:r>
          </a:p>
        </p:txBody>
      </p:sp>
      <p:sp>
        <p:nvSpPr>
          <p:cNvPr id="10" name="Rectangle 9"/>
          <p:cNvSpPr/>
          <p:nvPr/>
        </p:nvSpPr>
        <p:spPr>
          <a:xfrm>
            <a:off x="175838" y="5712180"/>
            <a:ext cx="4572000" cy="461665"/>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marL="171450" indent="-171450">
              <a:buFont typeface="Arial" pitchFamily="34" charset="0"/>
              <a:buChar char="•"/>
            </a:pPr>
            <a:r>
              <a:rPr lang="fr-CA" sz="1200" b="0" dirty="0">
                <a:solidFill>
                  <a:schemeClr val="bg2"/>
                </a:solidFill>
                <a:latin typeface="Comic Sans MS" pitchFamily="66" charset="0"/>
              </a:rPr>
              <a:t>dans les plus hauts massifs montagneux (Andes), là où la glace ne fond pas pendant l’été. </a:t>
            </a:r>
          </a:p>
        </p:txBody>
      </p:sp>
      <p:sp>
        <p:nvSpPr>
          <p:cNvPr id="20" name="Flèche vers le bas 19"/>
          <p:cNvSpPr/>
          <p:nvPr/>
        </p:nvSpPr>
        <p:spPr bwMode="auto">
          <a:xfrm rot="10800000">
            <a:off x="3657218" y="2562053"/>
            <a:ext cx="228603" cy="474954"/>
          </a:xfrm>
          <a:prstGeom prst="downArrow">
            <a:avLst/>
          </a:prstGeom>
          <a:solidFill>
            <a:schemeClr val="accent2">
              <a:lumMod val="40000"/>
              <a:lumOff val="60000"/>
            </a:schemeClr>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cxnSp>
        <p:nvCxnSpPr>
          <p:cNvPr id="21" name="Connecteur droit 20"/>
          <p:cNvCxnSpPr/>
          <p:nvPr/>
        </p:nvCxnSpPr>
        <p:spPr bwMode="auto">
          <a:xfrm>
            <a:off x="3771519" y="712244"/>
            <a:ext cx="1" cy="2346960"/>
          </a:xfrm>
          <a:prstGeom prst="line">
            <a:avLst/>
          </a:prstGeom>
          <a:noFill/>
          <a:ln w="9525" cap="flat" cmpd="sng" algn="ctr">
            <a:solidFill>
              <a:schemeClr val="bg1"/>
            </a:solidFill>
            <a:prstDash val="lgDash"/>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2" name="ZoneTexte 21"/>
          <p:cNvSpPr txBox="1"/>
          <p:nvPr/>
        </p:nvSpPr>
        <p:spPr>
          <a:xfrm>
            <a:off x="3771520" y="2815446"/>
            <a:ext cx="1616148" cy="261610"/>
          </a:xfrm>
          <a:prstGeom prst="rect">
            <a:avLst/>
          </a:prstGeom>
          <a:noFill/>
        </p:spPr>
        <p:txBody>
          <a:bodyPr wrap="none" rtlCol="0">
            <a:spAutoFit/>
          </a:bodyPr>
          <a:lstStyle/>
          <a:p>
            <a:r>
              <a:rPr lang="fr-CA" sz="1100" dirty="0" smtClean="0">
                <a:solidFill>
                  <a:schemeClr val="bg2"/>
                </a:solidFill>
                <a:latin typeface="Comic Sans MS" pitchFamily="66" charset="0"/>
              </a:rPr>
              <a:t>100 millions d’années</a:t>
            </a:r>
            <a:endParaRPr lang="fr-CA" sz="1100" dirty="0">
              <a:solidFill>
                <a:schemeClr val="bg2"/>
              </a:solidFill>
              <a:latin typeface="Comic Sans MS" pitchFamily="66" charset="0"/>
            </a:endParaRPr>
          </a:p>
        </p:txBody>
      </p:sp>
      <p:cxnSp>
        <p:nvCxnSpPr>
          <p:cNvPr id="23" name="Connecteur droit 22"/>
          <p:cNvCxnSpPr/>
          <p:nvPr/>
        </p:nvCxnSpPr>
        <p:spPr bwMode="auto">
          <a:xfrm>
            <a:off x="2940957" y="1702844"/>
            <a:ext cx="0" cy="457200"/>
          </a:xfrm>
          <a:prstGeom prst="line">
            <a:avLst/>
          </a:prstGeom>
          <a:noFill/>
          <a:ln w="9525" cap="flat" cmpd="sng" algn="ctr">
            <a:solidFill>
              <a:schemeClr val="bg1"/>
            </a:solidFill>
            <a:prstDash val="lgDash"/>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4" name="Connecteur droit 23"/>
          <p:cNvCxnSpPr/>
          <p:nvPr/>
        </p:nvCxnSpPr>
        <p:spPr bwMode="auto">
          <a:xfrm>
            <a:off x="4160157" y="1725704"/>
            <a:ext cx="0" cy="457200"/>
          </a:xfrm>
          <a:prstGeom prst="line">
            <a:avLst/>
          </a:prstGeom>
          <a:noFill/>
          <a:ln w="9525" cap="flat" cmpd="sng" algn="ctr">
            <a:solidFill>
              <a:schemeClr val="bg1"/>
            </a:solidFill>
            <a:prstDash val="lgDash"/>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1" name="ZoneTexte 10"/>
          <p:cNvSpPr txBox="1"/>
          <p:nvPr/>
        </p:nvSpPr>
        <p:spPr>
          <a:xfrm>
            <a:off x="162409" y="3129340"/>
            <a:ext cx="4003019" cy="338554"/>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fr-CA" sz="1600" b="0" dirty="0" smtClean="0">
                <a:solidFill>
                  <a:schemeClr val="bg2"/>
                </a:solidFill>
                <a:latin typeface="Comic Sans MS" pitchFamily="66" charset="0"/>
              </a:rPr>
              <a:t>Indicateurs passés – données indirectes</a:t>
            </a:r>
            <a:endParaRPr lang="fr-CA" sz="1600" b="0" dirty="0">
              <a:solidFill>
                <a:schemeClr val="bg2"/>
              </a:solidFill>
              <a:latin typeface="Comic Sans MS" pitchFamily="66" charset="0"/>
            </a:endParaRPr>
          </a:p>
        </p:txBody>
      </p:sp>
      <p:sp>
        <p:nvSpPr>
          <p:cNvPr id="13" name="Rectangle 12"/>
          <p:cNvSpPr/>
          <p:nvPr/>
        </p:nvSpPr>
        <p:spPr>
          <a:xfrm>
            <a:off x="175838" y="6227058"/>
            <a:ext cx="3527733" cy="461665"/>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171450" indent="-171450">
              <a:buFont typeface="Arial" pitchFamily="34" charset="0"/>
              <a:buChar char="•"/>
            </a:pPr>
            <a:r>
              <a:rPr lang="fr-CA" sz="1200" b="0" dirty="0" smtClean="0">
                <a:solidFill>
                  <a:schemeClr val="bg2"/>
                </a:solidFill>
                <a:latin typeface="Comic Sans MS" pitchFamily="66" charset="0"/>
              </a:rPr>
              <a:t>Cernes annuels de croissance </a:t>
            </a:r>
            <a:r>
              <a:rPr lang="fr-CA" sz="1200" b="0" dirty="0">
                <a:solidFill>
                  <a:schemeClr val="bg2"/>
                </a:solidFill>
                <a:latin typeface="Comic Sans MS" pitchFamily="66" charset="0"/>
              </a:rPr>
              <a:t>des </a:t>
            </a:r>
            <a:r>
              <a:rPr lang="fr-CA" sz="1200" b="0" dirty="0" smtClean="0">
                <a:solidFill>
                  <a:schemeClr val="bg2"/>
                </a:solidFill>
                <a:latin typeface="Comic Sans MS" pitchFamily="66" charset="0"/>
              </a:rPr>
              <a:t>arbres (époques plus récentes.) </a:t>
            </a:r>
            <a:endParaRPr lang="fr-CA" sz="1200" b="0" dirty="0">
              <a:solidFill>
                <a:schemeClr val="bg2"/>
              </a:solidFill>
              <a:latin typeface="Comic Sans MS" pitchFamily="66" charset="0"/>
            </a:endParaRPr>
          </a:p>
        </p:txBody>
      </p:sp>
      <p:sp>
        <p:nvSpPr>
          <p:cNvPr id="29" name="ZoneTexte 28"/>
          <p:cNvSpPr txBox="1"/>
          <p:nvPr/>
        </p:nvSpPr>
        <p:spPr>
          <a:xfrm>
            <a:off x="5159829" y="3582775"/>
            <a:ext cx="388620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171450" indent="-171450">
              <a:buFont typeface="Arial" pitchFamily="34" charset="0"/>
              <a:buChar char="•"/>
            </a:pPr>
            <a:r>
              <a:rPr lang="fr-CA" sz="1200" b="0" dirty="0">
                <a:solidFill>
                  <a:schemeClr val="bg2"/>
                </a:solidFill>
                <a:latin typeface="Comic Sans MS" pitchFamily="66" charset="0"/>
              </a:rPr>
              <a:t>dans les sédiments, ce seront les débris (coquilles, squelettes… des animaux aquatiques), les </a:t>
            </a:r>
            <a:r>
              <a:rPr lang="fr-CA" sz="1200" dirty="0">
                <a:solidFill>
                  <a:schemeClr val="bg2"/>
                </a:solidFill>
                <a:latin typeface="Comic Sans MS" pitchFamily="66" charset="0"/>
              </a:rPr>
              <a:t>grains de pollen</a:t>
            </a:r>
            <a:r>
              <a:rPr lang="fr-CA" sz="1200" b="0" dirty="0">
                <a:solidFill>
                  <a:schemeClr val="bg2"/>
                </a:solidFill>
                <a:latin typeface="Comic Sans MS" pitchFamily="66" charset="0"/>
              </a:rPr>
              <a:t>, les minéraux insolubles ;</a:t>
            </a:r>
          </a:p>
        </p:txBody>
      </p:sp>
      <p:sp>
        <p:nvSpPr>
          <p:cNvPr id="27" name="Rectangle 26"/>
          <p:cNvSpPr/>
          <p:nvPr/>
        </p:nvSpPr>
        <p:spPr>
          <a:xfrm>
            <a:off x="5181600" y="5243468"/>
            <a:ext cx="3590619" cy="83099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457200" indent="-457200">
              <a:buFont typeface="Arial" pitchFamily="34" charset="0"/>
              <a:buChar char="•"/>
            </a:pPr>
            <a:r>
              <a:rPr lang="fr-CA" sz="1200" b="0" dirty="0">
                <a:solidFill>
                  <a:schemeClr val="bg2"/>
                </a:solidFill>
                <a:latin typeface="Comic Sans MS" pitchFamily="66" charset="0"/>
              </a:rPr>
              <a:t>dans les glaciers continentaux (polaires ou alpins), outre la glace, il trouvera les particules qui ont pu se déposer ou l’air qui a été emprisonné </a:t>
            </a:r>
          </a:p>
        </p:txBody>
      </p:sp>
      <p:sp>
        <p:nvSpPr>
          <p:cNvPr id="31" name="ZoneTexte 30"/>
          <p:cNvSpPr txBox="1"/>
          <p:nvPr/>
        </p:nvSpPr>
        <p:spPr>
          <a:xfrm>
            <a:off x="5181600" y="4673105"/>
            <a:ext cx="3557962"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171450" indent="-171450">
              <a:buFont typeface="Arial" pitchFamily="34" charset="0"/>
              <a:buChar char="•"/>
            </a:pPr>
            <a:r>
              <a:rPr lang="fr-CA" sz="1200" b="0" dirty="0" smtClean="0">
                <a:solidFill>
                  <a:schemeClr val="bg2"/>
                </a:solidFill>
                <a:latin typeface="Comic Sans MS" pitchFamily="66" charset="0"/>
              </a:rPr>
              <a:t>ces </a:t>
            </a:r>
            <a:r>
              <a:rPr lang="fr-CA" sz="1200" b="0" dirty="0">
                <a:solidFill>
                  <a:schemeClr val="bg2"/>
                </a:solidFill>
                <a:latin typeface="Comic Sans MS" pitchFamily="66" charset="0"/>
              </a:rPr>
              <a:t>concrétions </a:t>
            </a:r>
            <a:r>
              <a:rPr lang="fr-CA" sz="1200" b="0" dirty="0" smtClean="0">
                <a:solidFill>
                  <a:schemeClr val="bg2"/>
                </a:solidFill>
                <a:latin typeface="Comic Sans MS" pitchFamily="66" charset="0"/>
              </a:rPr>
              <a:t>renferment </a:t>
            </a:r>
            <a:r>
              <a:rPr lang="fr-CA" sz="1200" b="0" dirty="0">
                <a:solidFill>
                  <a:schemeClr val="bg2"/>
                </a:solidFill>
                <a:latin typeface="Comic Sans MS" pitchFamily="66" charset="0"/>
              </a:rPr>
              <a:t>les minéraux qui ont précipité lors de leur formation…</a:t>
            </a:r>
          </a:p>
        </p:txBody>
      </p:sp>
      <p:cxnSp>
        <p:nvCxnSpPr>
          <p:cNvPr id="32" name="Connecteur droit avec flèche 31"/>
          <p:cNvCxnSpPr>
            <a:stCxn id="8" idx="3"/>
            <a:endCxn id="27" idx="1"/>
          </p:cNvCxnSpPr>
          <p:nvPr/>
        </p:nvCxnSpPr>
        <p:spPr bwMode="auto">
          <a:xfrm>
            <a:off x="4747838" y="5428135"/>
            <a:ext cx="433762" cy="230832"/>
          </a:xfrm>
          <a:prstGeom prst="straightConnector1">
            <a:avLst/>
          </a:prstGeom>
          <a:noFill/>
          <a:ln w="381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3" name="Connecteur droit avec flèche 32"/>
          <p:cNvCxnSpPr>
            <a:stCxn id="3" idx="3"/>
            <a:endCxn id="29" idx="1"/>
          </p:cNvCxnSpPr>
          <p:nvPr/>
        </p:nvCxnSpPr>
        <p:spPr bwMode="auto">
          <a:xfrm>
            <a:off x="4343400" y="3737955"/>
            <a:ext cx="816429" cy="167986"/>
          </a:xfrm>
          <a:prstGeom prst="straightConnector1">
            <a:avLst/>
          </a:prstGeom>
          <a:noFill/>
          <a:ln w="381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4" name="Connecteur droit avec flèche 33"/>
          <p:cNvCxnSpPr>
            <a:stCxn id="7" idx="3"/>
            <a:endCxn id="31" idx="1"/>
          </p:cNvCxnSpPr>
          <p:nvPr/>
        </p:nvCxnSpPr>
        <p:spPr bwMode="auto">
          <a:xfrm flipV="1">
            <a:off x="4747838" y="4903938"/>
            <a:ext cx="433762" cy="9319"/>
          </a:xfrm>
          <a:prstGeom prst="straightConnector1">
            <a:avLst/>
          </a:prstGeom>
          <a:noFill/>
          <a:ln w="381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6" name="Connecteur droit avec flèche 35"/>
          <p:cNvCxnSpPr>
            <a:stCxn id="14" idx="3"/>
            <a:endCxn id="29" idx="1"/>
          </p:cNvCxnSpPr>
          <p:nvPr/>
        </p:nvCxnSpPr>
        <p:spPr bwMode="auto">
          <a:xfrm flipV="1">
            <a:off x="2829887" y="3905941"/>
            <a:ext cx="2329942" cy="254559"/>
          </a:xfrm>
          <a:prstGeom prst="straightConnector1">
            <a:avLst/>
          </a:prstGeom>
          <a:noFill/>
          <a:ln w="381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1" name="Connecteur droit avec flèche 50"/>
          <p:cNvCxnSpPr>
            <a:stCxn id="10" idx="3"/>
            <a:endCxn id="27" idx="1"/>
          </p:cNvCxnSpPr>
          <p:nvPr/>
        </p:nvCxnSpPr>
        <p:spPr bwMode="auto">
          <a:xfrm flipV="1">
            <a:off x="4747838" y="5658967"/>
            <a:ext cx="433762" cy="284046"/>
          </a:xfrm>
          <a:prstGeom prst="straightConnector1">
            <a:avLst/>
          </a:prstGeom>
          <a:noFill/>
          <a:ln w="381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L’histoire de la température</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Les 400 000 dernières années…</a:t>
            </a:r>
            <a:endParaRPr lang="fr-CA" sz="16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0" y="-5556"/>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286" y="769938"/>
            <a:ext cx="8367713" cy="5046999"/>
          </a:xfrm>
          <a:prstGeom prst="rect">
            <a:avLst/>
          </a:prstGeom>
        </p:spPr>
      </p:pic>
      <p:sp>
        <p:nvSpPr>
          <p:cNvPr id="7" name="ZoneTexte 6"/>
          <p:cNvSpPr txBox="1"/>
          <p:nvPr/>
        </p:nvSpPr>
        <p:spPr>
          <a:xfrm>
            <a:off x="-18143" y="5842337"/>
            <a:ext cx="9131300" cy="1015663"/>
          </a:xfrm>
          <a:prstGeom prst="rect">
            <a:avLst/>
          </a:prstGeom>
          <a:noFill/>
        </p:spPr>
        <p:txBody>
          <a:bodyPr wrap="square" rtlCol="0">
            <a:spAutoFit/>
          </a:bodyPr>
          <a:lstStyle/>
          <a:p>
            <a:r>
              <a:rPr lang="fr-CA" sz="1200" b="0" dirty="0" smtClean="0">
                <a:solidFill>
                  <a:srgbClr val="FFFF99"/>
                </a:solidFill>
                <a:latin typeface="Comic Sans MS" pitchFamily="66" charset="0"/>
              </a:rPr>
              <a:t>Source</a:t>
            </a:r>
            <a:r>
              <a:rPr lang="fr-CA" sz="1200" b="0" dirty="0">
                <a:solidFill>
                  <a:srgbClr val="FFFF99"/>
                </a:solidFill>
                <a:latin typeface="Comic Sans MS" pitchFamily="66" charset="0"/>
              </a:rPr>
              <a:t>: </a:t>
            </a:r>
            <a:r>
              <a:rPr lang="fr-CA" sz="1200" b="0" dirty="0" smtClean="0">
                <a:solidFill>
                  <a:srgbClr val="FFFF99"/>
                </a:solidFill>
                <a:latin typeface="Comic Sans MS" pitchFamily="66" charset="0"/>
              </a:rPr>
              <a:t> </a:t>
            </a:r>
            <a:r>
              <a:rPr lang="fr-CA" sz="1200" b="0" dirty="0">
                <a:solidFill>
                  <a:srgbClr val="FFFF99"/>
                </a:solidFill>
              </a:rPr>
              <a:t>Philippe </a:t>
            </a:r>
            <a:r>
              <a:rPr lang="fr-CA" sz="1200" b="0" dirty="0" err="1">
                <a:solidFill>
                  <a:srgbClr val="FFFF99"/>
                </a:solidFill>
              </a:rPr>
              <a:t>Rekacewicz</a:t>
            </a:r>
            <a:r>
              <a:rPr lang="fr-CA" sz="1200" b="0" dirty="0">
                <a:solidFill>
                  <a:srgbClr val="FFFF99"/>
                </a:solidFill>
              </a:rPr>
              <a:t>, UNEP/GRID-Arendal</a:t>
            </a:r>
            <a:endParaRPr lang="fr-CA" sz="1200" b="0" dirty="0" smtClean="0">
              <a:solidFill>
                <a:srgbClr val="FFFF99"/>
              </a:solidFill>
              <a:latin typeface="Comic Sans MS" pitchFamily="66" charset="0"/>
            </a:endParaRPr>
          </a:p>
          <a:p>
            <a:r>
              <a:rPr lang="fr-CA" sz="1200" b="0" dirty="0" smtClean="0">
                <a:solidFill>
                  <a:srgbClr val="FFFF99"/>
                </a:solidFill>
                <a:latin typeface="Comic Sans MS" pitchFamily="66" charset="0"/>
                <a:hlinkClick r:id="rId5"/>
              </a:rPr>
              <a:t>http</a:t>
            </a:r>
            <a:r>
              <a:rPr lang="fr-CA" sz="1200" b="0" dirty="0">
                <a:solidFill>
                  <a:srgbClr val="FFFF99"/>
                </a:solidFill>
                <a:latin typeface="Comic Sans MS" pitchFamily="66" charset="0"/>
                <a:hlinkClick r:id="rId5"/>
              </a:rPr>
              <a:t>://www.grida.no/graphicslib/detail/temperature-and-co2-concentration-in-the-atmosphere-over-the-past-400-000-years_25ae</a:t>
            </a:r>
            <a:r>
              <a:rPr lang="fr-CA" sz="1200" b="0" dirty="0" smtClean="0">
                <a:solidFill>
                  <a:srgbClr val="FFFF99"/>
                </a:solidFill>
                <a:latin typeface="Comic Sans MS" pitchFamily="66" charset="0"/>
                <a:hlinkClick r:id="rId5"/>
              </a:rPr>
              <a:t>#</a:t>
            </a:r>
            <a:endParaRPr lang="fr-CA" sz="1200" b="0" dirty="0" smtClean="0">
              <a:solidFill>
                <a:srgbClr val="FFFF99"/>
              </a:solidFill>
              <a:latin typeface="Comic Sans MS" pitchFamily="66" charset="0"/>
            </a:endParaRPr>
          </a:p>
          <a:p>
            <a:r>
              <a:rPr lang="en-US" sz="1200" b="0" dirty="0">
                <a:solidFill>
                  <a:srgbClr val="FFFF99"/>
                </a:solidFill>
              </a:rPr>
              <a:t>J.R. Petit, J. </a:t>
            </a:r>
            <a:r>
              <a:rPr lang="en-US" sz="1200" b="0" dirty="0" err="1">
                <a:solidFill>
                  <a:srgbClr val="FFFF99"/>
                </a:solidFill>
              </a:rPr>
              <a:t>Jouzel</a:t>
            </a:r>
            <a:r>
              <a:rPr lang="en-US" sz="1200" b="0" dirty="0">
                <a:solidFill>
                  <a:srgbClr val="FFFF99"/>
                </a:solidFill>
              </a:rPr>
              <a:t>. et. al. Climate and atmospheric history of the past 420 000 years from the </a:t>
            </a:r>
            <a:r>
              <a:rPr lang="en-US" sz="1200" b="0" dirty="0" err="1">
                <a:solidFill>
                  <a:srgbClr val="FFFF99"/>
                </a:solidFill>
              </a:rPr>
              <a:t>Vostok</a:t>
            </a:r>
            <a:r>
              <a:rPr lang="en-US" sz="1200" b="0" dirty="0">
                <a:solidFill>
                  <a:srgbClr val="FFFF99"/>
                </a:solidFill>
              </a:rPr>
              <a:t> ice core in Antarctica, Nature 399 (3June), </a:t>
            </a:r>
            <a:r>
              <a:rPr lang="en-US" sz="1200" b="0" dirty="0" err="1">
                <a:solidFill>
                  <a:srgbClr val="FFFF99"/>
                </a:solidFill>
              </a:rPr>
              <a:t>pp</a:t>
            </a:r>
            <a:r>
              <a:rPr lang="en-US" sz="1200" b="0" dirty="0">
                <a:solidFill>
                  <a:srgbClr val="FFFF99"/>
                </a:solidFill>
              </a:rPr>
              <a:t> 429-436, </a:t>
            </a:r>
            <a:r>
              <a:rPr lang="en-US" sz="1200" b="0" dirty="0" smtClean="0">
                <a:solidFill>
                  <a:srgbClr val="FFFF99"/>
                </a:solidFill>
              </a:rPr>
              <a:t>1999</a:t>
            </a:r>
            <a:endParaRPr lang="fr-CA" sz="1200" b="0" dirty="0">
              <a:solidFill>
                <a:srgbClr val="FFFF99"/>
              </a:solidFill>
              <a:latin typeface="Comic Sans MS" pitchFamily="66" charset="0"/>
            </a:endParaRPr>
          </a:p>
        </p:txBody>
      </p:sp>
    </p:spTree>
    <p:extLst>
      <p:ext uri="{BB962C8B-B14F-4D97-AF65-F5344CB8AC3E}">
        <p14:creationId xmlns:p14="http://schemas.microsoft.com/office/powerpoint/2010/main" val="2721614795"/>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69441"/>
          </a:xfrm>
          <a:prstGeom prst="rect">
            <a:avLst/>
          </a:prstGeom>
          <a:solidFill>
            <a:schemeClr val="accent1">
              <a:lumMod val="75000"/>
              <a:alpha val="68000"/>
            </a:schemeClr>
          </a:solidFill>
          <a:ln>
            <a:noFill/>
          </a:ln>
        </p:spPr>
        <p:txBody>
          <a:bodyPr>
            <a:spAutoFit/>
          </a:bodyPr>
          <a:lstStyle/>
          <a:p>
            <a:pPr>
              <a:defRPr/>
            </a:pPr>
            <a:r>
              <a:rPr lang="fr-CA" dirty="0"/>
              <a:t>	</a:t>
            </a:r>
            <a:r>
              <a:rPr lang="fr-CA" b="0" dirty="0">
                <a:solidFill>
                  <a:srgbClr val="FFFF99"/>
                </a:solidFill>
                <a:latin typeface="Comic Sans MS" pitchFamily="66" charset="0"/>
              </a:rPr>
              <a:t>L’histoire de la température</a:t>
            </a: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Le dernier millénaire : 1000-2100</a:t>
            </a:r>
            <a:endParaRPr lang="fr-CA" sz="16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1761019" y="4209113"/>
            <a:ext cx="3244799" cy="246221"/>
          </a:xfrm>
          <a:prstGeom prst="rect">
            <a:avLst/>
          </a:prstGeom>
          <a:solidFill>
            <a:srgbClr val="FFCC99"/>
          </a:solidFill>
        </p:spPr>
        <p:txBody>
          <a:bodyPr wrap="none" rtlCol="0">
            <a:spAutoFit/>
          </a:bodyPr>
          <a:lstStyle/>
          <a:p>
            <a:r>
              <a:rPr lang="fr-CA" sz="1000" b="0" dirty="0" smtClean="0">
                <a:solidFill>
                  <a:schemeClr val="bg2"/>
                </a:solidFill>
                <a:latin typeface="Comic Sans MS" pitchFamily="66" charset="0"/>
              </a:rPr>
              <a:t>Observations, hémisphère nord, données indirectes</a:t>
            </a:r>
            <a:endParaRPr lang="fr-CA" sz="1000" b="0" dirty="0">
              <a:solidFill>
                <a:schemeClr val="bg2"/>
              </a:solidFill>
              <a:latin typeface="Comic Sans MS" pitchFamily="66" charset="0"/>
            </a:endParaRPr>
          </a:p>
        </p:txBody>
      </p:sp>
      <p:sp>
        <p:nvSpPr>
          <p:cNvPr id="8" name="ZoneTexte 7"/>
          <p:cNvSpPr txBox="1"/>
          <p:nvPr/>
        </p:nvSpPr>
        <p:spPr>
          <a:xfrm>
            <a:off x="1075219" y="3846656"/>
            <a:ext cx="4616398" cy="246221"/>
          </a:xfrm>
          <a:prstGeom prst="rect">
            <a:avLst/>
          </a:prstGeom>
          <a:solidFill>
            <a:srgbClr val="DAD9BE"/>
          </a:solidFill>
        </p:spPr>
        <p:txBody>
          <a:bodyPr wrap="square" rtlCol="0">
            <a:spAutoFit/>
          </a:bodyPr>
          <a:lstStyle/>
          <a:p>
            <a:r>
              <a:rPr lang="fr-CA" sz="1000" b="0" dirty="0" smtClean="0">
                <a:solidFill>
                  <a:schemeClr val="bg2"/>
                </a:solidFill>
                <a:latin typeface="Comic Sans MS" pitchFamily="66" charset="0"/>
              </a:rPr>
              <a:t>Variation de la température en °C (à partir de la valeur pour 1990)</a:t>
            </a:r>
            <a:endParaRPr lang="fr-CA" sz="1000" b="0" dirty="0">
              <a:solidFill>
                <a:schemeClr val="bg2"/>
              </a:solidFill>
              <a:latin typeface="Comic Sans MS" pitchFamily="66" charset="0"/>
            </a:endParaRPr>
          </a:p>
        </p:txBody>
      </p:sp>
      <p:pic>
        <p:nvPicPr>
          <p:cNvPr id="37" name="Image 3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057" y="769938"/>
            <a:ext cx="7772400" cy="2693104"/>
          </a:xfrm>
          <a:prstGeom prst="rect">
            <a:avLst/>
          </a:prstGeom>
        </p:spPr>
      </p:pic>
      <p:pic>
        <p:nvPicPr>
          <p:cNvPr id="38" name="Image 3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819" y="3581400"/>
            <a:ext cx="7352874" cy="3276600"/>
          </a:xfrm>
          <a:prstGeom prst="rect">
            <a:avLst/>
          </a:prstGeom>
        </p:spPr>
      </p:pic>
      <p:cxnSp>
        <p:nvCxnSpPr>
          <p:cNvPr id="39" name="Connecteur droit 38"/>
          <p:cNvCxnSpPr/>
          <p:nvPr/>
        </p:nvCxnSpPr>
        <p:spPr bwMode="auto">
          <a:xfrm>
            <a:off x="5952019" y="1190442"/>
            <a:ext cx="76200" cy="5324723"/>
          </a:xfrm>
          <a:prstGeom prst="line">
            <a:avLst/>
          </a:prstGeom>
          <a:noFill/>
          <a:ln w="19050" cap="flat" cmpd="sng" algn="ctr">
            <a:solidFill>
              <a:srgbClr val="002346"/>
            </a:solidFill>
            <a:prstDash val="dash"/>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40" name="ZoneTexte 39"/>
          <p:cNvSpPr txBox="1"/>
          <p:nvPr/>
        </p:nvSpPr>
        <p:spPr>
          <a:xfrm>
            <a:off x="999019" y="4209113"/>
            <a:ext cx="3244799" cy="246221"/>
          </a:xfrm>
          <a:prstGeom prst="rect">
            <a:avLst/>
          </a:prstGeom>
          <a:solidFill>
            <a:srgbClr val="FFCC99"/>
          </a:solidFill>
        </p:spPr>
        <p:txBody>
          <a:bodyPr wrap="none" rtlCol="0">
            <a:spAutoFit/>
          </a:bodyPr>
          <a:lstStyle/>
          <a:p>
            <a:r>
              <a:rPr lang="fr-CA" sz="1000" b="0" dirty="0" smtClean="0">
                <a:solidFill>
                  <a:schemeClr val="bg2"/>
                </a:solidFill>
                <a:latin typeface="Comic Sans MS" pitchFamily="66" charset="0"/>
              </a:rPr>
              <a:t>Observations, hémisphère nord, données indirectes</a:t>
            </a:r>
            <a:endParaRPr lang="fr-CA" sz="1000" b="0" dirty="0">
              <a:solidFill>
                <a:schemeClr val="bg2"/>
              </a:solidFill>
              <a:latin typeface="Comic Sans MS" pitchFamily="66" charset="0"/>
            </a:endParaRPr>
          </a:p>
        </p:txBody>
      </p:sp>
      <p:sp>
        <p:nvSpPr>
          <p:cNvPr id="41" name="ZoneTexte 40"/>
          <p:cNvSpPr txBox="1"/>
          <p:nvPr/>
        </p:nvSpPr>
        <p:spPr>
          <a:xfrm>
            <a:off x="313219" y="3784431"/>
            <a:ext cx="4616398" cy="246221"/>
          </a:xfrm>
          <a:prstGeom prst="rect">
            <a:avLst/>
          </a:prstGeom>
          <a:solidFill>
            <a:srgbClr val="DAD9BE"/>
          </a:solidFill>
        </p:spPr>
        <p:txBody>
          <a:bodyPr wrap="square" rtlCol="0">
            <a:spAutoFit/>
          </a:bodyPr>
          <a:lstStyle/>
          <a:p>
            <a:r>
              <a:rPr lang="fr-CA" sz="1000" b="0" dirty="0" smtClean="0">
                <a:solidFill>
                  <a:schemeClr val="bg2"/>
                </a:solidFill>
                <a:latin typeface="Comic Sans MS" pitchFamily="66" charset="0"/>
              </a:rPr>
              <a:t>Variation de la température en °C (à partir de la valeur pour 1990)</a:t>
            </a:r>
            <a:endParaRPr lang="fr-CA" sz="1000" b="0" dirty="0">
              <a:solidFill>
                <a:schemeClr val="bg2"/>
              </a:solidFill>
              <a:latin typeface="Comic Sans MS" pitchFamily="66" charset="0"/>
            </a:endParaRPr>
          </a:p>
        </p:txBody>
      </p:sp>
      <p:sp>
        <p:nvSpPr>
          <p:cNvPr id="10" name="Rectangle 9"/>
          <p:cNvSpPr/>
          <p:nvPr/>
        </p:nvSpPr>
        <p:spPr bwMode="auto">
          <a:xfrm>
            <a:off x="4693435" y="4195367"/>
            <a:ext cx="1143000" cy="553998"/>
          </a:xfrm>
          <a:prstGeom prst="wedgeRectCallout">
            <a:avLst>
              <a:gd name="adj1" fmla="val 32379"/>
              <a:gd name="adj2" fmla="val 167790"/>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spAutoFit/>
          </a:bodyPr>
          <a:lstStyle/>
          <a:p>
            <a:pPr algn="ctr"/>
            <a:r>
              <a:rPr lang="fr-CA" sz="1000" b="0" dirty="0">
                <a:solidFill>
                  <a:schemeClr val="accent1"/>
                </a:solidFill>
                <a:latin typeface="Comic Sans MS" pitchFamily="66" charset="0"/>
              </a:rPr>
              <a:t>Observations</a:t>
            </a:r>
          </a:p>
          <a:p>
            <a:pPr algn="ctr"/>
            <a:r>
              <a:rPr lang="fr-CA" sz="1000" b="0" dirty="0">
                <a:solidFill>
                  <a:schemeClr val="accent1"/>
                </a:solidFill>
                <a:latin typeface="Comic Sans MS" pitchFamily="66" charset="0"/>
              </a:rPr>
              <a:t>Instrumentales</a:t>
            </a:r>
          </a:p>
          <a:p>
            <a:pPr algn="ctr"/>
            <a:r>
              <a:rPr lang="fr-CA" sz="1000" b="0" dirty="0">
                <a:solidFill>
                  <a:schemeClr val="accent1"/>
                </a:solidFill>
                <a:latin typeface="Comic Sans MS" pitchFamily="66" charset="0"/>
              </a:rPr>
              <a:t>mondiales</a:t>
            </a:r>
          </a:p>
        </p:txBody>
      </p:sp>
      <p:sp>
        <p:nvSpPr>
          <p:cNvPr id="12" name="Rectangle 11"/>
          <p:cNvSpPr/>
          <p:nvPr/>
        </p:nvSpPr>
        <p:spPr bwMode="auto">
          <a:xfrm>
            <a:off x="7200757" y="3582972"/>
            <a:ext cx="1295400" cy="553998"/>
          </a:xfrm>
          <a:prstGeom prst="wedgeRectCallout">
            <a:avLst>
              <a:gd name="adj1" fmla="val -102157"/>
              <a:gd name="adj2" fmla="val 131045"/>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spAutoFit/>
          </a:bodyPr>
          <a:lstStyle/>
          <a:p>
            <a:pPr algn="ctr"/>
            <a:r>
              <a:rPr lang="fr-CA" sz="1000" b="0" dirty="0" smtClean="0">
                <a:solidFill>
                  <a:schemeClr val="accent1"/>
                </a:solidFill>
                <a:latin typeface="Comic Sans MS" pitchFamily="66" charset="0"/>
              </a:rPr>
              <a:t>Plusieurs modèles</a:t>
            </a:r>
          </a:p>
          <a:p>
            <a:pPr algn="ctr"/>
            <a:r>
              <a:rPr lang="fr-CA" sz="1000" b="0" dirty="0" smtClean="0">
                <a:solidFill>
                  <a:schemeClr val="accent1"/>
                </a:solidFill>
                <a:latin typeface="Comic Sans MS" pitchFamily="66" charset="0"/>
              </a:rPr>
              <a:t>Totalité de l’enveloppe RSSE</a:t>
            </a:r>
            <a:endParaRPr lang="fr-CA" sz="1000" b="0" dirty="0">
              <a:solidFill>
                <a:schemeClr val="accent1"/>
              </a:solidFill>
              <a:latin typeface="Comic Sans MS" pitchFamily="66" charset="0"/>
            </a:endParaRPr>
          </a:p>
        </p:txBody>
      </p:sp>
      <p:sp>
        <p:nvSpPr>
          <p:cNvPr id="18" name="Rectangle 17"/>
          <p:cNvSpPr/>
          <p:nvPr/>
        </p:nvSpPr>
        <p:spPr bwMode="auto">
          <a:xfrm>
            <a:off x="6028219" y="3846655"/>
            <a:ext cx="914400" cy="246221"/>
          </a:xfrm>
          <a:prstGeom prst="wedgeRectCallout">
            <a:avLst>
              <a:gd name="adj1" fmla="val -16874"/>
              <a:gd name="adj2" fmla="val 284930"/>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spAutoFit/>
          </a:bodyPr>
          <a:lstStyle/>
          <a:p>
            <a:pPr algn="ctr"/>
            <a:r>
              <a:rPr lang="fr-CA" sz="1000" b="0" dirty="0" smtClean="0">
                <a:solidFill>
                  <a:schemeClr val="accent1"/>
                </a:solidFill>
                <a:latin typeface="Comic Sans MS" pitchFamily="66" charset="0"/>
              </a:rPr>
              <a:t>Projections</a:t>
            </a:r>
            <a:endParaRPr lang="fr-CA" sz="1000" b="0" dirty="0">
              <a:solidFill>
                <a:schemeClr val="accent1"/>
              </a:solidFill>
              <a:latin typeface="Comic Sans MS" pitchFamily="66" charset="0"/>
            </a:endParaRPr>
          </a:p>
        </p:txBody>
      </p:sp>
      <p:sp>
        <p:nvSpPr>
          <p:cNvPr id="13" name="Rectangle 12"/>
          <p:cNvSpPr/>
          <p:nvPr/>
        </p:nvSpPr>
        <p:spPr bwMode="auto">
          <a:xfrm>
            <a:off x="7650251" y="4332223"/>
            <a:ext cx="1171575" cy="1015663"/>
          </a:xfrm>
          <a:prstGeom prst="wedgeRectCallout">
            <a:avLst>
              <a:gd name="adj1" fmla="val -80978"/>
              <a:gd name="adj2" fmla="val 35930"/>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spAutoFit/>
          </a:bodyPr>
          <a:lstStyle/>
          <a:p>
            <a:pPr algn="ctr"/>
            <a:r>
              <a:rPr lang="fr-CA" sz="1000" b="0" dirty="0" smtClean="0">
                <a:solidFill>
                  <a:schemeClr val="accent1"/>
                </a:solidFill>
                <a:latin typeface="Comic Sans MS" pitchFamily="66" charset="0"/>
              </a:rPr>
              <a:t>Les barres indiquent la fourchette en 2100 fournie par plusieurs modèles.</a:t>
            </a:r>
            <a:endParaRPr lang="fr-CA" sz="1000" b="0" dirty="0">
              <a:solidFill>
                <a:schemeClr val="accent1"/>
              </a:solidFill>
              <a:latin typeface="Comic Sans MS" pitchFamily="66" charset="0"/>
            </a:endParaRPr>
          </a:p>
        </p:txBody>
      </p:sp>
      <p:sp>
        <p:nvSpPr>
          <p:cNvPr id="42" name="ZoneTexte 41"/>
          <p:cNvSpPr txBox="1"/>
          <p:nvPr/>
        </p:nvSpPr>
        <p:spPr>
          <a:xfrm>
            <a:off x="7514264" y="5473005"/>
            <a:ext cx="1629736" cy="1384995"/>
          </a:xfrm>
          <a:prstGeom prst="rect">
            <a:avLst/>
          </a:prstGeom>
          <a:noFill/>
        </p:spPr>
        <p:txBody>
          <a:bodyPr wrap="square" rtlCol="0">
            <a:spAutoFit/>
          </a:bodyPr>
          <a:lstStyle/>
          <a:p>
            <a:r>
              <a:rPr lang="fr-CA" sz="1200" b="0" dirty="0" smtClean="0">
                <a:solidFill>
                  <a:srgbClr val="FFFF99"/>
                </a:solidFill>
                <a:latin typeface="Comic Sans MS" pitchFamily="66" charset="0"/>
              </a:rPr>
              <a:t>Source</a:t>
            </a:r>
            <a:r>
              <a:rPr lang="fr-CA" sz="1200" b="0" dirty="0">
                <a:solidFill>
                  <a:srgbClr val="FFFF99"/>
                </a:solidFill>
                <a:latin typeface="Comic Sans MS" pitchFamily="66" charset="0"/>
              </a:rPr>
              <a:t>: http://www.ipcc.ch/pdf/climate-changes-2001/synthesis-syr/french/question-1to9.pdf</a:t>
            </a:r>
          </a:p>
        </p:txBody>
      </p:sp>
    </p:spTree>
    <p:extLst>
      <p:ext uri="{BB962C8B-B14F-4D97-AF65-F5344CB8AC3E}">
        <p14:creationId xmlns:p14="http://schemas.microsoft.com/office/powerpoint/2010/main" val="2842153512"/>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a:solidFill>
                  <a:srgbClr val="FFFF99"/>
                </a:solidFill>
                <a:latin typeface="Comic Sans MS" pitchFamily="66" charset="0"/>
              </a:rPr>
              <a:t>Changements climatiques</a:t>
            </a: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Les principaux indicateurs … les changements clés observés </a:t>
            </a:r>
            <a:r>
              <a:rPr lang="fr-CA" sz="1000" b="0" dirty="0" smtClean="0">
                <a:solidFill>
                  <a:srgbClr val="FFFF99"/>
                </a:solidFill>
                <a:latin typeface="Comic Sans MS" pitchFamily="66" charset="0"/>
              </a:rPr>
              <a:t>(liste non exhaustive)</a:t>
            </a:r>
            <a:endParaRPr lang="fr-CA" sz="10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ZoneTexte 7"/>
          <p:cNvSpPr txBox="1"/>
          <p:nvPr/>
        </p:nvSpPr>
        <p:spPr>
          <a:xfrm>
            <a:off x="56016" y="1676074"/>
            <a:ext cx="3017385" cy="25572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lgn="ctr"/>
            <a:r>
              <a:rPr lang="fr-CA" sz="1000" dirty="0">
                <a:latin typeface="Comic Sans MS" pitchFamily="66" charset="0"/>
              </a:rPr>
              <a:t>Hausse de la température </a:t>
            </a:r>
            <a:r>
              <a:rPr lang="fr-CA" sz="1000" dirty="0" smtClean="0">
                <a:latin typeface="Comic Sans MS" pitchFamily="66" charset="0"/>
              </a:rPr>
              <a:t>moyenne mondiale </a:t>
            </a:r>
            <a:endParaRPr lang="fr-CA" sz="1000" dirty="0">
              <a:latin typeface="Comic Sans MS" pitchFamily="66" charset="0"/>
            </a:endParaRPr>
          </a:p>
        </p:txBody>
      </p:sp>
      <p:sp>
        <p:nvSpPr>
          <p:cNvPr id="10" name="ZoneTexte 9"/>
          <p:cNvSpPr txBox="1"/>
          <p:nvPr/>
        </p:nvSpPr>
        <p:spPr>
          <a:xfrm>
            <a:off x="3562083" y="1669612"/>
            <a:ext cx="2593087" cy="24622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lgn="ctr"/>
            <a:r>
              <a:rPr lang="fr-CA" sz="1000" dirty="0">
                <a:latin typeface="Comic Sans MS" pitchFamily="66" charset="0"/>
              </a:rPr>
              <a:t>Hausse de la température </a:t>
            </a:r>
            <a:r>
              <a:rPr lang="fr-CA" sz="1000" dirty="0" smtClean="0">
                <a:latin typeface="Comic Sans MS" pitchFamily="66" charset="0"/>
              </a:rPr>
              <a:t>des </a:t>
            </a:r>
            <a:r>
              <a:rPr lang="fr-CA" sz="1000" dirty="0">
                <a:latin typeface="Comic Sans MS" pitchFamily="66" charset="0"/>
              </a:rPr>
              <a:t>océans</a:t>
            </a:r>
          </a:p>
        </p:txBody>
      </p:sp>
      <p:sp>
        <p:nvSpPr>
          <p:cNvPr id="11" name="ZoneTexte 10"/>
          <p:cNvSpPr txBox="1"/>
          <p:nvPr/>
        </p:nvSpPr>
        <p:spPr>
          <a:xfrm>
            <a:off x="2487692" y="2038208"/>
            <a:ext cx="1862174" cy="407684"/>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Perturbation du régime des précipitations</a:t>
            </a:r>
            <a:endParaRPr lang="fr-CA" sz="1000" dirty="0">
              <a:latin typeface="Comic Sans MS" pitchFamily="66" charset="0"/>
            </a:endParaRPr>
          </a:p>
        </p:txBody>
      </p:sp>
      <p:sp>
        <p:nvSpPr>
          <p:cNvPr id="12" name="ZoneTexte 11"/>
          <p:cNvSpPr txBox="1"/>
          <p:nvPr/>
        </p:nvSpPr>
        <p:spPr>
          <a:xfrm>
            <a:off x="4969929" y="2496540"/>
            <a:ext cx="2044703" cy="116955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lgn="ctr"/>
            <a:r>
              <a:rPr lang="fr-CA" sz="1000" dirty="0">
                <a:latin typeface="Comic Sans MS" pitchFamily="66" charset="0"/>
              </a:rPr>
              <a:t>Fonte de glaciers, banquise et </a:t>
            </a:r>
            <a:r>
              <a:rPr lang="fr-CA" sz="1000" dirty="0" smtClean="0">
                <a:latin typeface="Comic Sans MS" pitchFamily="66" charset="0"/>
              </a:rPr>
              <a:t>inlandsis</a:t>
            </a:r>
          </a:p>
          <a:p>
            <a:pPr marL="171450" lvl="0" indent="-171450">
              <a:buFont typeface="Arial" pitchFamily="34" charset="0"/>
              <a:buChar char="•"/>
            </a:pPr>
            <a:r>
              <a:rPr lang="fr-CA" sz="1000" dirty="0" smtClean="0">
                <a:latin typeface="Comic Sans MS" pitchFamily="66" charset="0"/>
              </a:rPr>
              <a:t>Durée du gel (fleuve, lacs)</a:t>
            </a:r>
          </a:p>
          <a:p>
            <a:pPr marL="171450" lvl="0" indent="-171450">
              <a:buFont typeface="Arial" pitchFamily="34" charset="0"/>
              <a:buChar char="•"/>
            </a:pPr>
            <a:r>
              <a:rPr lang="fr-CA" sz="1000" dirty="0" smtClean="0">
                <a:latin typeface="Comic Sans MS" pitchFamily="66" charset="0"/>
              </a:rPr>
              <a:t>Superficie et épaisseur de glace arctique</a:t>
            </a:r>
          </a:p>
          <a:p>
            <a:pPr marL="171450" lvl="0" indent="-171450">
              <a:buFont typeface="Arial" pitchFamily="34" charset="0"/>
              <a:buChar char="•"/>
            </a:pPr>
            <a:r>
              <a:rPr lang="fr-CA" sz="1000" dirty="0" smtClean="0">
                <a:latin typeface="Comic Sans MS" pitchFamily="66" charset="0"/>
              </a:rPr>
              <a:t>Étendue des glaciers</a:t>
            </a:r>
          </a:p>
          <a:p>
            <a:pPr marL="171450" lvl="0" indent="-171450">
              <a:buFont typeface="Arial" pitchFamily="34" charset="0"/>
              <a:buChar char="•"/>
            </a:pPr>
            <a:r>
              <a:rPr lang="fr-CA" sz="1000" dirty="0" smtClean="0">
                <a:latin typeface="Comic Sans MS" pitchFamily="66" charset="0"/>
              </a:rPr>
              <a:t>Couverture neigeuse</a:t>
            </a:r>
            <a:endParaRPr lang="fr-CA" sz="1000" dirty="0">
              <a:latin typeface="Comic Sans MS" pitchFamily="66" charset="0"/>
            </a:endParaRPr>
          </a:p>
        </p:txBody>
      </p:sp>
      <p:sp>
        <p:nvSpPr>
          <p:cNvPr id="13" name="ZoneTexte 12"/>
          <p:cNvSpPr txBox="1"/>
          <p:nvPr/>
        </p:nvSpPr>
        <p:spPr>
          <a:xfrm>
            <a:off x="6756608" y="1655868"/>
            <a:ext cx="2338372"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lgn="ctr"/>
            <a:r>
              <a:rPr lang="fr-CA" sz="1000" dirty="0" smtClean="0">
                <a:latin typeface="Comic Sans MS" pitchFamily="66" charset="0"/>
              </a:rPr>
              <a:t>Effets de ces concentrations directement sur l’Environnement</a:t>
            </a:r>
            <a:endParaRPr lang="fr-CA" sz="1000" dirty="0">
              <a:latin typeface="Comic Sans MS" pitchFamily="66" charset="0"/>
            </a:endParaRPr>
          </a:p>
        </p:txBody>
      </p:sp>
      <p:sp>
        <p:nvSpPr>
          <p:cNvPr id="15" name="ZoneTexte 14"/>
          <p:cNvSpPr txBox="1"/>
          <p:nvPr/>
        </p:nvSpPr>
        <p:spPr>
          <a:xfrm>
            <a:off x="5274197" y="2038658"/>
            <a:ext cx="1436167"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Augmentation du niveau des océans</a:t>
            </a:r>
            <a:endParaRPr lang="fr-CA" sz="1000" dirty="0">
              <a:latin typeface="Comic Sans MS" pitchFamily="66" charset="0"/>
            </a:endParaRPr>
          </a:p>
        </p:txBody>
      </p:sp>
      <p:sp>
        <p:nvSpPr>
          <p:cNvPr id="16" name="ZoneTexte 15"/>
          <p:cNvSpPr txBox="1"/>
          <p:nvPr/>
        </p:nvSpPr>
        <p:spPr>
          <a:xfrm>
            <a:off x="2220080" y="2499753"/>
            <a:ext cx="2397398"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Hausse de la fréquence et  de l’étendue des zones de sècheresse</a:t>
            </a:r>
            <a:endParaRPr lang="fr-CA" sz="1000" dirty="0">
              <a:latin typeface="Comic Sans MS" pitchFamily="66" charset="0"/>
            </a:endParaRPr>
          </a:p>
        </p:txBody>
      </p:sp>
      <p:sp>
        <p:nvSpPr>
          <p:cNvPr id="17" name="ZoneTexte 16"/>
          <p:cNvSpPr txBox="1"/>
          <p:nvPr/>
        </p:nvSpPr>
        <p:spPr>
          <a:xfrm>
            <a:off x="2330453" y="2953724"/>
            <a:ext cx="2176652" cy="55399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Augmentation de la fréquence d’événements de précipitation extrême (pluies intenses)</a:t>
            </a:r>
            <a:endParaRPr lang="fr-CA" sz="1000" dirty="0">
              <a:latin typeface="Comic Sans MS" pitchFamily="66" charset="0"/>
            </a:endParaRPr>
          </a:p>
        </p:txBody>
      </p:sp>
      <p:sp>
        <p:nvSpPr>
          <p:cNvPr id="18" name="ZoneTexte 17"/>
          <p:cNvSpPr txBox="1"/>
          <p:nvPr/>
        </p:nvSpPr>
        <p:spPr>
          <a:xfrm>
            <a:off x="113392" y="2032123"/>
            <a:ext cx="1933402" cy="55399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fr-CA" sz="1000" dirty="0">
                <a:latin typeface="Comic Sans MS" pitchFamily="66" charset="0"/>
              </a:rPr>
              <a:t>- de jours et nuits froides</a:t>
            </a:r>
          </a:p>
          <a:p>
            <a:pPr lvl="0"/>
            <a:r>
              <a:rPr lang="fr-CA" sz="1000" dirty="0" smtClean="0">
                <a:latin typeface="Comic Sans MS" pitchFamily="66" charset="0"/>
              </a:rPr>
              <a:t>+ de jours et nuits chaudes </a:t>
            </a:r>
          </a:p>
          <a:p>
            <a:pPr lvl="0"/>
            <a:r>
              <a:rPr lang="fr-CA" sz="1000" dirty="0" smtClean="0">
                <a:latin typeface="Comic Sans MS" pitchFamily="66" charset="0"/>
              </a:rPr>
              <a:t>+ de vagues de chaleur</a:t>
            </a:r>
            <a:endParaRPr lang="fr-CA" sz="1000" dirty="0">
              <a:latin typeface="Comic Sans MS" pitchFamily="66" charset="0"/>
            </a:endParaRPr>
          </a:p>
        </p:txBody>
      </p:sp>
      <p:sp>
        <p:nvSpPr>
          <p:cNvPr id="19" name="ZoneTexte 18"/>
          <p:cNvSpPr txBox="1"/>
          <p:nvPr/>
        </p:nvSpPr>
        <p:spPr>
          <a:xfrm>
            <a:off x="2230663" y="3561582"/>
            <a:ext cx="2376232" cy="707886"/>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Activité cyclonique: Le nombre total d’ouragans est sensiblement le même mais ceux de forte intensité sont en hausse.</a:t>
            </a:r>
            <a:endParaRPr lang="fr-CA" sz="1000" dirty="0">
              <a:latin typeface="Comic Sans MS" pitchFamily="66" charset="0"/>
            </a:endParaRPr>
          </a:p>
        </p:txBody>
      </p:sp>
      <p:sp>
        <p:nvSpPr>
          <p:cNvPr id="20" name="ZoneTexte 19"/>
          <p:cNvSpPr txBox="1"/>
          <p:nvPr/>
        </p:nvSpPr>
        <p:spPr>
          <a:xfrm>
            <a:off x="7463733" y="2242050"/>
            <a:ext cx="1547674" cy="55399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a:latin typeface="Comic Sans MS" pitchFamily="66" charset="0"/>
              </a:rPr>
              <a:t>Acidification de l’eau des océans par absorption de CO</a:t>
            </a:r>
            <a:r>
              <a:rPr lang="fr-CA" sz="1000" baseline="-25000" dirty="0">
                <a:latin typeface="Comic Sans MS" pitchFamily="66" charset="0"/>
              </a:rPr>
              <a:t>2</a:t>
            </a:r>
            <a:r>
              <a:rPr lang="fr-CA" sz="1000" dirty="0">
                <a:latin typeface="Comic Sans MS" pitchFamily="66" charset="0"/>
              </a:rPr>
              <a:t>.</a:t>
            </a:r>
          </a:p>
        </p:txBody>
      </p:sp>
      <p:cxnSp>
        <p:nvCxnSpPr>
          <p:cNvPr id="230" name="Connecteur droit 229"/>
          <p:cNvCxnSpPr/>
          <p:nvPr/>
        </p:nvCxnSpPr>
        <p:spPr bwMode="auto">
          <a:xfrm>
            <a:off x="4349866" y="1162980"/>
            <a:ext cx="0" cy="5748808"/>
          </a:xfrm>
          <a:prstGeom prst="lin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59" name="ZoneTexte 258"/>
          <p:cNvSpPr txBox="1"/>
          <p:nvPr/>
        </p:nvSpPr>
        <p:spPr>
          <a:xfrm>
            <a:off x="3292474" y="818201"/>
            <a:ext cx="5229226"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Gaz carbonique [CO</a:t>
            </a:r>
            <a:r>
              <a:rPr lang="fr-CA" sz="1000" baseline="-25000" dirty="0" smtClean="0">
                <a:latin typeface="Comic Sans MS" pitchFamily="66" charset="0"/>
              </a:rPr>
              <a:t>2</a:t>
            </a:r>
            <a:r>
              <a:rPr lang="fr-CA" sz="1000" dirty="0" smtClean="0">
                <a:latin typeface="Comic Sans MS" pitchFamily="66" charset="0"/>
              </a:rPr>
              <a:t>] 	Méthane [CH</a:t>
            </a:r>
            <a:r>
              <a:rPr lang="fr-CA" sz="1000" baseline="-25000" dirty="0" smtClean="0">
                <a:latin typeface="Comic Sans MS" pitchFamily="66" charset="0"/>
              </a:rPr>
              <a:t>4</a:t>
            </a:r>
            <a:r>
              <a:rPr lang="fr-CA" sz="1000" dirty="0" smtClean="0">
                <a:latin typeface="Comic Sans MS" pitchFamily="66" charset="0"/>
              </a:rPr>
              <a:t>]</a:t>
            </a:r>
            <a:r>
              <a:rPr lang="fr-CA" sz="1000" baseline="-25000" dirty="0" smtClean="0">
                <a:latin typeface="Comic Sans MS" pitchFamily="66" charset="0"/>
              </a:rPr>
              <a:t>		</a:t>
            </a:r>
            <a:r>
              <a:rPr lang="fr-CA" sz="1000" dirty="0" smtClean="0">
                <a:latin typeface="Comic Sans MS" pitchFamily="66" charset="0"/>
              </a:rPr>
              <a:t>Oxyde nitreux [N</a:t>
            </a:r>
            <a:r>
              <a:rPr lang="fr-CA" sz="1000" baseline="-25000" dirty="0" smtClean="0">
                <a:latin typeface="Comic Sans MS" pitchFamily="66" charset="0"/>
              </a:rPr>
              <a:t>2</a:t>
            </a:r>
            <a:r>
              <a:rPr lang="fr-CA" sz="1000" dirty="0" smtClean="0">
                <a:latin typeface="Comic Sans MS" pitchFamily="66" charset="0"/>
              </a:rPr>
              <a:t>O</a:t>
            </a:r>
            <a:r>
              <a:rPr lang="fr-CA" sz="1000" dirty="0">
                <a:latin typeface="Comic Sans MS" pitchFamily="66" charset="0"/>
              </a:rPr>
              <a:t>]</a:t>
            </a:r>
            <a:endParaRPr lang="fr-CA" sz="1000" baseline="-25000" dirty="0">
              <a:latin typeface="Comic Sans MS" pitchFamily="66" charset="0"/>
            </a:endParaRPr>
          </a:p>
          <a:p>
            <a:r>
              <a:rPr lang="fr-CA" sz="1000" dirty="0">
                <a:latin typeface="Comic Sans MS" pitchFamily="66" charset="0"/>
              </a:rPr>
              <a:t>Gaz </a:t>
            </a:r>
            <a:r>
              <a:rPr lang="fr-CA" sz="1000" dirty="0" smtClean="0">
                <a:latin typeface="Comic Sans MS" pitchFamily="66" charset="0"/>
              </a:rPr>
              <a:t>fluorés</a:t>
            </a:r>
            <a:r>
              <a:rPr lang="fr-CA" sz="1000" baseline="-25000" dirty="0" smtClean="0">
                <a:latin typeface="Comic Sans MS" pitchFamily="66" charset="0"/>
              </a:rPr>
              <a:t>		</a:t>
            </a:r>
            <a:r>
              <a:rPr lang="fr-CA" sz="1000" dirty="0" smtClean="0">
                <a:latin typeface="Comic Sans MS" pitchFamily="66" charset="0"/>
              </a:rPr>
              <a:t>Ozone troposphérique [O</a:t>
            </a:r>
            <a:r>
              <a:rPr lang="fr-CA" sz="1000" baseline="-25000" dirty="0" smtClean="0">
                <a:latin typeface="Comic Sans MS" pitchFamily="66" charset="0"/>
              </a:rPr>
              <a:t>3</a:t>
            </a:r>
            <a:r>
              <a:rPr lang="fr-CA" sz="1000" dirty="0" smtClean="0">
                <a:latin typeface="Comic Sans MS" pitchFamily="66" charset="0"/>
              </a:rPr>
              <a:t>]</a:t>
            </a:r>
            <a:endParaRPr lang="fr-CA" sz="1000" baseline="-25000" dirty="0">
              <a:latin typeface="Comic Sans MS" pitchFamily="66" charset="0"/>
            </a:endParaRPr>
          </a:p>
        </p:txBody>
      </p:sp>
      <p:sp>
        <p:nvSpPr>
          <p:cNvPr id="262" name="ZoneTexte 261"/>
          <p:cNvSpPr txBox="1"/>
          <p:nvPr/>
        </p:nvSpPr>
        <p:spPr>
          <a:xfrm>
            <a:off x="7446184" y="6014162"/>
            <a:ext cx="1552524"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Déplacement de populations humaines</a:t>
            </a:r>
          </a:p>
        </p:txBody>
      </p:sp>
      <p:sp>
        <p:nvSpPr>
          <p:cNvPr id="263" name="ZoneTexte 262"/>
          <p:cNvSpPr txBox="1"/>
          <p:nvPr/>
        </p:nvSpPr>
        <p:spPr>
          <a:xfrm>
            <a:off x="7612627" y="4692266"/>
            <a:ext cx="1398780" cy="707886"/>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Ex. Affecte  la croissance et survie des coraux. Blanchiment</a:t>
            </a:r>
            <a:endParaRPr lang="fr-CA" sz="1000" dirty="0">
              <a:latin typeface="Comic Sans MS" pitchFamily="66" charset="0"/>
            </a:endParaRPr>
          </a:p>
        </p:txBody>
      </p:sp>
      <p:sp>
        <p:nvSpPr>
          <p:cNvPr id="264" name="ZoneTexte 263"/>
          <p:cNvSpPr txBox="1"/>
          <p:nvPr/>
        </p:nvSpPr>
        <p:spPr>
          <a:xfrm>
            <a:off x="59467" y="1361335"/>
            <a:ext cx="2044703" cy="24622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lvl="0" algn="ctr"/>
            <a:r>
              <a:rPr lang="fr-CA" sz="1000" dirty="0" smtClean="0">
                <a:latin typeface="Comic Sans MS" pitchFamily="66" charset="0"/>
              </a:rPr>
              <a:t>Indicateurs climatiques</a:t>
            </a:r>
            <a:endParaRPr lang="fr-CA" sz="1000" dirty="0">
              <a:latin typeface="Comic Sans MS" pitchFamily="66" charset="0"/>
            </a:endParaRPr>
          </a:p>
        </p:txBody>
      </p:sp>
      <p:sp>
        <p:nvSpPr>
          <p:cNvPr id="265" name="ZoneTexte 264"/>
          <p:cNvSpPr txBox="1"/>
          <p:nvPr/>
        </p:nvSpPr>
        <p:spPr>
          <a:xfrm>
            <a:off x="38100" y="848344"/>
            <a:ext cx="3035301" cy="24622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lvl="0" algn="ctr"/>
            <a:r>
              <a:rPr lang="fr-CA" sz="1000" dirty="0" smtClean="0">
                <a:latin typeface="Comic Sans MS" pitchFamily="66" charset="0"/>
              </a:rPr>
              <a:t>Indicateurs de concentration atmosphérique</a:t>
            </a:r>
          </a:p>
        </p:txBody>
      </p:sp>
      <p:sp>
        <p:nvSpPr>
          <p:cNvPr id="272" name="ZoneTexte 271"/>
          <p:cNvSpPr txBox="1"/>
          <p:nvPr/>
        </p:nvSpPr>
        <p:spPr>
          <a:xfrm>
            <a:off x="5843930" y="6014162"/>
            <a:ext cx="1474956"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Pertes de récoltes, terres cultivables</a:t>
            </a:r>
          </a:p>
        </p:txBody>
      </p:sp>
      <p:sp>
        <p:nvSpPr>
          <p:cNvPr id="273" name="ZoneTexte 272"/>
          <p:cNvSpPr txBox="1"/>
          <p:nvPr/>
        </p:nvSpPr>
        <p:spPr>
          <a:xfrm>
            <a:off x="6096620" y="4692266"/>
            <a:ext cx="1444796" cy="24622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fr-CA" sz="1000" dirty="0" smtClean="0">
                <a:latin typeface="Comic Sans MS" pitchFamily="66" charset="0"/>
              </a:rPr>
              <a:t>Santé des individus.</a:t>
            </a:r>
          </a:p>
        </p:txBody>
      </p:sp>
      <p:sp>
        <p:nvSpPr>
          <p:cNvPr id="544" name="ZoneTexte 543"/>
          <p:cNvSpPr txBox="1"/>
          <p:nvPr/>
        </p:nvSpPr>
        <p:spPr>
          <a:xfrm>
            <a:off x="1920029" y="6027265"/>
            <a:ext cx="3886326" cy="400110"/>
          </a:xfrm>
          <a:prstGeom prst="rect">
            <a:avLst/>
          </a:prstGeom>
        </p:spPr>
        <p:style>
          <a:lnRef idx="1">
            <a:schemeClr val="accent1"/>
          </a:lnRef>
          <a:fillRef idx="2">
            <a:schemeClr val="accent1"/>
          </a:fillRef>
          <a:effectRef idx="1">
            <a:schemeClr val="accent1"/>
          </a:effectRef>
          <a:fontRef idx="minor">
            <a:schemeClr val="dk1"/>
          </a:fontRef>
        </p:style>
        <p:txBody>
          <a:bodyPr vert="horz" wrap="square" rtlCol="0">
            <a:spAutoFit/>
          </a:bodyPr>
          <a:lstStyle/>
          <a:p>
            <a:pPr lvl="0" algn="ctr"/>
            <a:r>
              <a:rPr lang="fr-CA" sz="1000" dirty="0" smtClean="0">
                <a:latin typeface="Comic Sans MS" pitchFamily="66" charset="0"/>
              </a:rPr>
              <a:t>Chaîne d’alimentation, reconstruction d’infrastructures, aide gouvernemental, assurance, organisation économique</a:t>
            </a:r>
          </a:p>
        </p:txBody>
      </p:sp>
      <p:sp>
        <p:nvSpPr>
          <p:cNvPr id="60" name="ZoneTexte 59"/>
          <p:cNvSpPr txBox="1"/>
          <p:nvPr/>
        </p:nvSpPr>
        <p:spPr>
          <a:xfrm>
            <a:off x="5495799" y="1359068"/>
            <a:ext cx="1792245" cy="24622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lvl="0" algn="ctr"/>
            <a:r>
              <a:rPr lang="fr-CA" sz="1000" dirty="0" smtClean="0">
                <a:latin typeface="Comic Sans MS" pitchFamily="66" charset="0"/>
              </a:rPr>
              <a:t>Indicateurs physiques</a:t>
            </a:r>
            <a:endParaRPr lang="fr-CA" sz="1000" dirty="0">
              <a:latin typeface="Comic Sans MS" pitchFamily="66" charset="0"/>
            </a:endParaRPr>
          </a:p>
        </p:txBody>
      </p:sp>
      <p:sp>
        <p:nvSpPr>
          <p:cNvPr id="85" name="ZoneTexte 84"/>
          <p:cNvSpPr txBox="1"/>
          <p:nvPr/>
        </p:nvSpPr>
        <p:spPr>
          <a:xfrm>
            <a:off x="5270487" y="3723863"/>
            <a:ext cx="1443586" cy="24622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Fonte du pergélisol</a:t>
            </a:r>
            <a:endParaRPr lang="fr-CA" sz="1000" baseline="-25000" dirty="0">
              <a:latin typeface="Comic Sans MS" pitchFamily="66" charset="0"/>
            </a:endParaRPr>
          </a:p>
        </p:txBody>
      </p:sp>
      <p:cxnSp>
        <p:nvCxnSpPr>
          <p:cNvPr id="44" name="Connecteur droit avec flèche 43"/>
          <p:cNvCxnSpPr>
            <a:stCxn id="20" idx="2"/>
            <a:endCxn id="263" idx="0"/>
          </p:cNvCxnSpPr>
          <p:nvPr/>
        </p:nvCxnSpPr>
        <p:spPr bwMode="auto">
          <a:xfrm>
            <a:off x="8237570" y="2796048"/>
            <a:ext cx="74447" cy="1896218"/>
          </a:xfrm>
          <a:prstGeom prst="straightConnector1">
            <a:avLst/>
          </a:prstGeom>
          <a:noFill/>
          <a:ln w="12700" cap="flat" cmpd="sng" algn="ctr">
            <a:solidFill>
              <a:srgbClr val="FFFF99"/>
            </a:solidFill>
            <a:prstDash val="dash"/>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94" name="ZoneTexte 93"/>
          <p:cNvSpPr txBox="1"/>
          <p:nvPr/>
        </p:nvSpPr>
        <p:spPr>
          <a:xfrm>
            <a:off x="249228" y="2649665"/>
            <a:ext cx="1661730" cy="24622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Phénomènes El Nino</a:t>
            </a:r>
            <a:endParaRPr lang="fr-CA" sz="1000" dirty="0">
              <a:latin typeface="Comic Sans MS" pitchFamily="66" charset="0"/>
            </a:endParaRPr>
          </a:p>
        </p:txBody>
      </p:sp>
      <p:sp>
        <p:nvSpPr>
          <p:cNvPr id="95" name="ZoneTexte 94"/>
          <p:cNvSpPr txBox="1"/>
          <p:nvPr/>
        </p:nvSpPr>
        <p:spPr>
          <a:xfrm>
            <a:off x="1935738" y="6580877"/>
            <a:ext cx="7208262" cy="276999"/>
          </a:xfrm>
          <a:prstGeom prst="rect">
            <a:avLst/>
          </a:prstGeom>
          <a:noFill/>
        </p:spPr>
        <p:txBody>
          <a:bodyPr wrap="square" rtlCol="0">
            <a:spAutoFit/>
          </a:bodyPr>
          <a:lstStyle/>
          <a:p>
            <a:r>
              <a:rPr lang="fr-CA" sz="1200" b="0" dirty="0" smtClean="0">
                <a:solidFill>
                  <a:srgbClr val="FFFF99"/>
                </a:solidFill>
                <a:latin typeface="Comic Sans MS" pitchFamily="66" charset="0"/>
              </a:rPr>
              <a:t>Source</a:t>
            </a:r>
            <a:r>
              <a:rPr lang="fr-CA" sz="1200" b="0" dirty="0">
                <a:solidFill>
                  <a:srgbClr val="FFFF99"/>
                </a:solidFill>
                <a:latin typeface="Comic Sans MS" pitchFamily="66" charset="0"/>
              </a:rPr>
              <a:t>: http://www.ipcc.ch/pdf/climate-changes-2001/synthesis-syr/french/question-1to9.pdf</a:t>
            </a:r>
          </a:p>
        </p:txBody>
      </p:sp>
      <p:sp>
        <p:nvSpPr>
          <p:cNvPr id="50" name="ZoneTexte 49"/>
          <p:cNvSpPr txBox="1"/>
          <p:nvPr/>
        </p:nvSpPr>
        <p:spPr>
          <a:xfrm>
            <a:off x="3562083" y="4396881"/>
            <a:ext cx="1792245" cy="24622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lvl="0" algn="ctr"/>
            <a:r>
              <a:rPr lang="fr-CA" sz="1000" dirty="0" smtClean="0">
                <a:latin typeface="Comic Sans MS" pitchFamily="66" charset="0"/>
              </a:rPr>
              <a:t>Indicateurs biologiques</a:t>
            </a:r>
            <a:endParaRPr lang="fr-CA" sz="1000" dirty="0">
              <a:latin typeface="Comic Sans MS" pitchFamily="66" charset="0"/>
            </a:endParaRPr>
          </a:p>
        </p:txBody>
      </p:sp>
      <p:sp>
        <p:nvSpPr>
          <p:cNvPr id="75" name="ZoneTexte 74"/>
          <p:cNvSpPr txBox="1"/>
          <p:nvPr/>
        </p:nvSpPr>
        <p:spPr>
          <a:xfrm>
            <a:off x="3615125" y="5767941"/>
            <a:ext cx="1792245" cy="24622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lvl="0" algn="ctr"/>
            <a:r>
              <a:rPr lang="fr-CA" sz="1000" dirty="0" smtClean="0">
                <a:latin typeface="Comic Sans MS" pitchFamily="66" charset="0"/>
              </a:rPr>
              <a:t>Indicateurs économiques</a:t>
            </a:r>
            <a:endParaRPr lang="fr-CA" sz="1000" dirty="0">
              <a:latin typeface="Comic Sans MS" pitchFamily="66" charset="0"/>
            </a:endParaRPr>
          </a:p>
        </p:txBody>
      </p:sp>
      <p:sp>
        <p:nvSpPr>
          <p:cNvPr id="77" name="ZoneTexte 76"/>
          <p:cNvSpPr txBox="1"/>
          <p:nvPr/>
        </p:nvSpPr>
        <p:spPr>
          <a:xfrm>
            <a:off x="21771" y="6027265"/>
            <a:ext cx="1855602"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Pertes économiques liées à tous ces changements</a:t>
            </a:r>
            <a:endParaRPr lang="fr-CA" sz="1000" dirty="0">
              <a:latin typeface="Comic Sans MS" pitchFamily="66" charset="0"/>
            </a:endParaRPr>
          </a:p>
        </p:txBody>
      </p:sp>
      <p:sp>
        <p:nvSpPr>
          <p:cNvPr id="80" name="ZoneTexte 79"/>
          <p:cNvSpPr txBox="1"/>
          <p:nvPr/>
        </p:nvSpPr>
        <p:spPr>
          <a:xfrm>
            <a:off x="2153156" y="4676878"/>
            <a:ext cx="2001007" cy="861774"/>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Déplacement d’espèces végétales et animales vers les pôles et en altitude. (plantes, insectes, oiseaux, poissons)</a:t>
            </a:r>
          </a:p>
        </p:txBody>
      </p:sp>
      <p:sp>
        <p:nvSpPr>
          <p:cNvPr id="86" name="ZoneTexte 85"/>
          <p:cNvSpPr txBox="1"/>
          <p:nvPr/>
        </p:nvSpPr>
        <p:spPr>
          <a:xfrm>
            <a:off x="4308085" y="4676878"/>
            <a:ext cx="1737842"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Saison de croissance végétale plus longue</a:t>
            </a:r>
          </a:p>
        </p:txBody>
      </p:sp>
      <p:sp>
        <p:nvSpPr>
          <p:cNvPr id="87" name="ZoneTexte 86"/>
          <p:cNvSpPr txBox="1"/>
          <p:nvPr/>
        </p:nvSpPr>
        <p:spPr>
          <a:xfrm>
            <a:off x="4269985" y="5138542"/>
            <a:ext cx="2001007"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fr-CA" sz="1000" dirty="0" smtClean="0">
                <a:latin typeface="Comic Sans MS" pitchFamily="66" charset="0"/>
              </a:rPr>
              <a:t>Migration </a:t>
            </a:r>
            <a:r>
              <a:rPr lang="fr-CA" sz="1000" dirty="0">
                <a:latin typeface="Comic Sans MS" pitchFamily="66" charset="0"/>
              </a:rPr>
              <a:t>d’espèces </a:t>
            </a:r>
            <a:r>
              <a:rPr lang="fr-CA" sz="1000" dirty="0" smtClean="0">
                <a:latin typeface="Comic Sans MS" pitchFamily="66" charset="0"/>
              </a:rPr>
              <a:t>indésirables</a:t>
            </a:r>
          </a:p>
        </p:txBody>
      </p:sp>
      <p:sp>
        <p:nvSpPr>
          <p:cNvPr id="88" name="ZoneTexte 87"/>
          <p:cNvSpPr txBox="1"/>
          <p:nvPr/>
        </p:nvSpPr>
        <p:spPr>
          <a:xfrm>
            <a:off x="81314" y="4673083"/>
            <a:ext cx="2001007" cy="861774"/>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Reproduction, floraison et migration des oiseaux plus précoces. Apparition des insectes plus précoce dans l’hémisphère nord. </a:t>
            </a:r>
          </a:p>
        </p:txBody>
      </p:sp>
      <p:sp>
        <p:nvSpPr>
          <p:cNvPr id="96" name="ZoneTexte 95"/>
          <p:cNvSpPr txBox="1"/>
          <p:nvPr/>
        </p:nvSpPr>
        <p:spPr>
          <a:xfrm>
            <a:off x="6361818" y="5138542"/>
            <a:ext cx="914400" cy="24622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000" dirty="0" smtClean="0">
                <a:latin typeface="Comic Sans MS" pitchFamily="66" charset="0"/>
              </a:rPr>
              <a:t>Biodiversité</a:t>
            </a:r>
            <a:endParaRPr lang="fr-CA" sz="1000" dirty="0">
              <a:latin typeface="Comic Sans MS" pitchFamily="66" charset="0"/>
            </a:endParaRPr>
          </a:p>
        </p:txBody>
      </p:sp>
    </p:spTree>
    <p:extLst>
      <p:ext uri="{BB962C8B-B14F-4D97-AF65-F5344CB8AC3E}">
        <p14:creationId xmlns:p14="http://schemas.microsoft.com/office/powerpoint/2010/main" val="379421383"/>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atmosphériques</a:t>
            </a:r>
          </a:p>
          <a:p>
            <a:pPr>
              <a:defRPr/>
            </a:pPr>
            <a:r>
              <a:rPr lang="fr-CA" sz="1600" b="0" dirty="0" smtClean="0">
                <a:solidFill>
                  <a:schemeClr val="tx1"/>
                </a:solidFill>
                <a:latin typeface="Comic Sans MS" pitchFamily="66" charset="0"/>
              </a:rPr>
              <a:t>	</a:t>
            </a:r>
            <a:r>
              <a:rPr lang="fr-CA" sz="1600" b="0" dirty="0" smtClean="0">
                <a:solidFill>
                  <a:srgbClr val="FFFF99"/>
                </a:solidFill>
                <a:latin typeface="Comic Sans MS" pitchFamily="66" charset="0"/>
              </a:rPr>
              <a:t>Concentrations des principaux gaz à effet de serre</a:t>
            </a:r>
            <a:endParaRPr lang="fr-CA" sz="1600" b="0" dirty="0">
              <a:solidFill>
                <a:srgbClr val="FFFF99"/>
              </a:solidFill>
              <a:latin typeface="Comic Sans MS" pitchFamily="66" charset="0"/>
            </a:endParaRPr>
          </a:p>
        </p:txBody>
      </p:sp>
      <p:pic>
        <p:nvPicPr>
          <p:cNvPr id="9"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ZoneTexte 9"/>
          <p:cNvSpPr txBox="1"/>
          <p:nvPr/>
        </p:nvSpPr>
        <p:spPr>
          <a:xfrm>
            <a:off x="7270750" y="5827404"/>
            <a:ext cx="1873250" cy="1015663"/>
          </a:xfrm>
          <a:prstGeom prst="rect">
            <a:avLst/>
          </a:prstGeom>
          <a:noFill/>
        </p:spPr>
        <p:txBody>
          <a:bodyPr wrap="square" rtlCol="0">
            <a:spAutoFit/>
          </a:bodyPr>
          <a:lstStyle/>
          <a:p>
            <a:r>
              <a:rPr lang="fr-CA" sz="1200" b="0" dirty="0">
                <a:solidFill>
                  <a:srgbClr val="FFFF99"/>
                </a:solidFill>
                <a:latin typeface="Comic Sans MS" pitchFamily="66" charset="0"/>
              </a:rPr>
              <a:t>Source: http://www.ipcc.ch/pdf/assessment-report/ar4/wg1/ar4-wg1-faqs-fr.pdf</a:t>
            </a:r>
          </a:p>
        </p:txBody>
      </p:sp>
      <p:pic>
        <p:nvPicPr>
          <p:cNvPr id="3" name="Espace réservé du contenu 2"/>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14300" y="769938"/>
            <a:ext cx="7156450" cy="6088062"/>
          </a:xfrm>
        </p:spPr>
      </p:pic>
    </p:spTree>
    <p:extLst>
      <p:ext uri="{BB962C8B-B14F-4D97-AF65-F5344CB8AC3E}">
        <p14:creationId xmlns:p14="http://schemas.microsoft.com/office/powerpoint/2010/main" val="224498691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4636" y="5867400"/>
            <a:ext cx="3831936" cy="990600"/>
          </a:xfrm>
        </p:spPr>
        <p:txBody>
          <a:bodyPr/>
          <a:lstStyle/>
          <a:p>
            <a:pPr algn="just"/>
            <a:r>
              <a:rPr lang="fr-CA" sz="1200" dirty="0" smtClean="0">
                <a:solidFill>
                  <a:srgbClr val="FFFF99"/>
                </a:solidFill>
                <a:latin typeface="Comic Sans MS" pitchFamily="66" charset="0"/>
              </a:rPr>
              <a:t>Source: </a:t>
            </a:r>
            <a:r>
              <a:rPr lang="fr-CA" sz="1200" i="1" dirty="0">
                <a:solidFill>
                  <a:srgbClr val="FFFF99"/>
                </a:solidFill>
              </a:rPr>
              <a:t>Dr. Pieter Tans, NOAA/ESRL (www.esrl.noaa.gov/gmd/ccgg/trends/) and Dr. Ralph Keeling, </a:t>
            </a:r>
            <a:r>
              <a:rPr lang="fr-CA" sz="1200" i="1" dirty="0" err="1">
                <a:solidFill>
                  <a:srgbClr val="FFFF99"/>
                </a:solidFill>
              </a:rPr>
              <a:t>Scripps</a:t>
            </a:r>
            <a:r>
              <a:rPr lang="fr-CA" sz="1200" i="1" dirty="0">
                <a:solidFill>
                  <a:srgbClr val="FFFF99"/>
                </a:solidFill>
              </a:rPr>
              <a:t> Institution of </a:t>
            </a:r>
            <a:r>
              <a:rPr lang="fr-CA" sz="1200" i="1" dirty="0" err="1">
                <a:solidFill>
                  <a:srgbClr val="FFFF99"/>
                </a:solidFill>
              </a:rPr>
              <a:t>Oceanography</a:t>
            </a:r>
            <a:r>
              <a:rPr lang="fr-CA" sz="1200" i="1" dirty="0">
                <a:solidFill>
                  <a:srgbClr val="FFFF99"/>
                </a:solidFill>
              </a:rPr>
              <a:t> (scrippsco2.ucsd.edu/).</a:t>
            </a:r>
            <a:endParaRPr lang="fr-CA" sz="1200" dirty="0">
              <a:solidFill>
                <a:srgbClr val="FFFF99"/>
              </a:solidFill>
              <a:latin typeface="Comic Sans MS" pitchFamily="66" charset="0"/>
            </a:endParaRPr>
          </a:p>
        </p:txBody>
      </p:sp>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atmosphériques</a:t>
            </a:r>
            <a:endParaRPr lang="fr-CA" b="0" dirty="0">
              <a:solidFill>
                <a:srgbClr val="FFFF99"/>
              </a:solidFill>
              <a:latin typeface="Comic Sans MS" pitchFamily="66" charset="0"/>
            </a:endParaRPr>
          </a:p>
          <a:p>
            <a:pPr>
              <a:defRPr/>
            </a:pPr>
            <a:r>
              <a:rPr lang="fr-CA" sz="1600" dirty="0" smtClean="0">
                <a:solidFill>
                  <a:srgbClr val="FFFF99"/>
                </a:solidFill>
                <a:latin typeface="Comic Sans MS" pitchFamily="66" charset="0"/>
              </a:rPr>
              <a:t>	</a:t>
            </a:r>
            <a:r>
              <a:rPr lang="fr-CA" sz="1600" b="0" dirty="0" smtClean="0">
                <a:solidFill>
                  <a:srgbClr val="FFFF99"/>
                </a:solidFill>
                <a:latin typeface="Comic Sans MS" pitchFamily="66" charset="0"/>
              </a:rPr>
              <a:t>Évolution récente de la concentration du CO</a:t>
            </a:r>
            <a:r>
              <a:rPr lang="fr-CA" sz="1600" b="0" baseline="-25000" dirty="0" smtClean="0">
                <a:solidFill>
                  <a:srgbClr val="FFFF99"/>
                </a:solidFill>
                <a:latin typeface="Comic Sans MS" pitchFamily="66" charset="0"/>
              </a:rPr>
              <a:t>2</a:t>
            </a:r>
            <a:endParaRPr lang="fr-CA" sz="1600" b="0" baseline="-2500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Espace réservé du contenu 10"/>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2700" y="785980"/>
            <a:ext cx="4821576" cy="4090506"/>
          </a:xfrm>
        </p:spPr>
      </p:pic>
      <p:pic>
        <p:nvPicPr>
          <p:cNvPr id="12" name="Imag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00600" y="2714120"/>
            <a:ext cx="4343400" cy="4143879"/>
          </a:xfrm>
          <a:prstGeom prst="rect">
            <a:avLst/>
          </a:prstGeom>
        </p:spPr>
      </p:pic>
      <p:sp>
        <p:nvSpPr>
          <p:cNvPr id="13" name="Légende encadrée 2 12"/>
          <p:cNvSpPr/>
          <p:nvPr/>
        </p:nvSpPr>
        <p:spPr bwMode="auto">
          <a:xfrm>
            <a:off x="4191000" y="1752600"/>
            <a:ext cx="457200" cy="523220"/>
          </a:xfrm>
          <a:prstGeom prst="borderCallout2">
            <a:avLst>
              <a:gd name="adj1" fmla="val 14381"/>
              <a:gd name="adj2" fmla="val 101667"/>
              <a:gd name="adj3" fmla="val 20207"/>
              <a:gd name="adj4" fmla="val 220000"/>
              <a:gd name="adj5" fmla="val 290926"/>
              <a:gd name="adj6" fmla="val 355000"/>
            </a:avLst>
          </a:prstGeom>
          <a:noFill/>
          <a:ln w="19050" cap="flat" cmpd="sng" algn="ctr">
            <a:solidFill>
              <a:srgbClr val="92D05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endParaRPr>
          </a:p>
        </p:txBody>
      </p:sp>
    </p:spTree>
    <p:extLst>
      <p:ext uri="{BB962C8B-B14F-4D97-AF65-F5344CB8AC3E}">
        <p14:creationId xmlns:p14="http://schemas.microsoft.com/office/powerpoint/2010/main" val="843086549"/>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climatiques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Tendances </a:t>
            </a:r>
            <a:r>
              <a:rPr lang="fr-CA" sz="1600" b="0" dirty="0">
                <a:solidFill>
                  <a:srgbClr val="FFFF99"/>
                </a:solidFill>
                <a:latin typeface="Comic Sans MS" pitchFamily="66" charset="0"/>
              </a:rPr>
              <a:t>récentes, évaluation de l’influence </a:t>
            </a:r>
            <a:r>
              <a:rPr lang="fr-CA" sz="1600" b="0" dirty="0" smtClean="0">
                <a:solidFill>
                  <a:srgbClr val="FFFF99"/>
                </a:solidFill>
                <a:latin typeface="Comic Sans MS" pitchFamily="66" charset="0"/>
              </a:rPr>
              <a:t>humaine</a:t>
            </a:r>
            <a:endParaRPr lang="fr-CA" sz="1600" dirty="0">
              <a:solidFill>
                <a:schemeClr val="tx1"/>
              </a:solidFill>
              <a:latin typeface="Comic Sans MS" pitchFamily="66" charset="0"/>
            </a:endParaRPr>
          </a:p>
        </p:txBody>
      </p:sp>
      <p:pic>
        <p:nvPicPr>
          <p:cNvPr id="4"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ZoneTexte 11"/>
          <p:cNvSpPr txBox="1"/>
          <p:nvPr/>
        </p:nvSpPr>
        <p:spPr>
          <a:xfrm>
            <a:off x="3689286" y="6383636"/>
            <a:ext cx="5429314" cy="461665"/>
          </a:xfrm>
          <a:prstGeom prst="rect">
            <a:avLst/>
          </a:prstGeom>
          <a:noFill/>
        </p:spPr>
        <p:txBody>
          <a:bodyPr wrap="square" rtlCol="0">
            <a:spAutoFit/>
          </a:bodyPr>
          <a:lstStyle/>
          <a:p>
            <a:r>
              <a:rPr lang="fr-CA" sz="1200" b="0" dirty="0" smtClean="0">
                <a:solidFill>
                  <a:srgbClr val="FFFF99"/>
                </a:solidFill>
                <a:latin typeface="Comic Sans MS" pitchFamily="66" charset="0"/>
              </a:rPr>
              <a:t>Source: GIEC 2007:</a:t>
            </a:r>
            <a:r>
              <a:rPr lang="fr-CA" sz="1200" b="0" i="1" dirty="0" smtClean="0">
                <a:solidFill>
                  <a:srgbClr val="FFFF99"/>
                </a:solidFill>
                <a:latin typeface="Comic Sans MS" pitchFamily="66" charset="0"/>
              </a:rPr>
              <a:t> </a:t>
            </a:r>
            <a:r>
              <a:rPr lang="fr-CA" sz="1200" b="0" i="1" dirty="0">
                <a:solidFill>
                  <a:srgbClr val="FFFF99"/>
                </a:solidFill>
                <a:latin typeface="Comic Sans MS" pitchFamily="66" charset="0"/>
              </a:rPr>
              <a:t>Les éléments scientifiques. </a:t>
            </a:r>
            <a:r>
              <a:rPr lang="fr-CA" sz="1200" b="0" i="1" dirty="0" smtClean="0">
                <a:solidFill>
                  <a:srgbClr val="FFFF99"/>
                </a:solidFill>
                <a:latin typeface="Comic Sans MS" pitchFamily="66" charset="0"/>
              </a:rPr>
              <a:t>Groupe </a:t>
            </a:r>
            <a:r>
              <a:rPr lang="fr-CA" sz="1200" b="0" i="1" dirty="0">
                <a:solidFill>
                  <a:srgbClr val="FFFF99"/>
                </a:solidFill>
                <a:latin typeface="Comic Sans MS" pitchFamily="66" charset="0"/>
              </a:rPr>
              <a:t>de travail </a:t>
            </a:r>
            <a:r>
              <a:rPr lang="fr-CA" sz="1200" b="0" i="1" dirty="0" smtClean="0">
                <a:solidFill>
                  <a:srgbClr val="FFFF99"/>
                </a:solidFill>
                <a:latin typeface="Comic Sans MS" pitchFamily="66" charset="0"/>
              </a:rPr>
              <a:t>I</a:t>
            </a:r>
            <a:endParaRPr lang="fr-CA" sz="1200" b="0" dirty="0">
              <a:solidFill>
                <a:srgbClr val="FFFF99"/>
              </a:solidFill>
              <a:latin typeface="Comic Sans MS" pitchFamily="66" charset="0"/>
            </a:endParaRPr>
          </a:p>
          <a:p>
            <a:r>
              <a:rPr lang="fr-CA" sz="1200" b="0" dirty="0">
                <a:solidFill>
                  <a:srgbClr val="FFFF99"/>
                </a:solidFill>
                <a:latin typeface="Comic Sans MS" pitchFamily="66" charset="0"/>
              </a:rPr>
              <a:t>http://www.ipcc.ch/pdf/assessment-report/ar4/wg1/ar4-wg1-ts-fr.pdf</a:t>
            </a: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69938"/>
            <a:ext cx="9144000" cy="5613698"/>
          </a:xfrm>
          <a:prstGeom prst="rect">
            <a:avLst/>
          </a:prstGeom>
        </p:spPr>
      </p:pic>
      <p:sp>
        <p:nvSpPr>
          <p:cNvPr id="14" name="Flèche droite 13"/>
          <p:cNvSpPr/>
          <p:nvPr/>
        </p:nvSpPr>
        <p:spPr bwMode="auto">
          <a:xfrm rot="5400000">
            <a:off x="948392" y="783954"/>
            <a:ext cx="359540" cy="275124"/>
          </a:xfrm>
          <a:prstGeom prst="rightArrow">
            <a:avLst/>
          </a:prstGeom>
          <a:ln w="9525"/>
          <a:ex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3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Tree>
    <p:extLst>
      <p:ext uri="{BB962C8B-B14F-4D97-AF65-F5344CB8AC3E}">
        <p14:creationId xmlns:p14="http://schemas.microsoft.com/office/powerpoint/2010/main" val="1867731746"/>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p:cNvPicPr>
            <a:picLocks noGrp="1" noChangeAspect="1"/>
          </p:cNvPicPr>
          <p:nvPr>
            <p:ph/>
          </p:nvPr>
        </p:nvPicPr>
        <p:blipFill>
          <a:blip r:embed="rId3">
            <a:extLst>
              <a:ext uri="{28A0092B-C50C-407E-A947-70E740481C1C}">
                <a14:useLocalDpi xmlns:a14="http://schemas.microsoft.com/office/drawing/2010/main" val="0"/>
              </a:ext>
            </a:extLst>
          </a:blip>
          <a:stretch>
            <a:fillRect/>
          </a:stretch>
        </p:blipFill>
        <p:spPr>
          <a:xfrm>
            <a:off x="290697" y="171555"/>
            <a:ext cx="7035800" cy="6686445"/>
          </a:xfrm>
        </p:spPr>
      </p:pic>
      <p:sp>
        <p:nvSpPr>
          <p:cNvPr id="3" name="ZoneTexte 2"/>
          <p:cNvSpPr txBox="1"/>
          <p:nvPr/>
        </p:nvSpPr>
        <p:spPr>
          <a:xfrm>
            <a:off x="0" y="0"/>
            <a:ext cx="9118600" cy="769938"/>
          </a:xfrm>
          <a:prstGeom prst="rect">
            <a:avLst/>
          </a:prstGeom>
          <a:solidFill>
            <a:schemeClr val="accent1">
              <a:lumMod val="75000"/>
            </a:schemeClr>
          </a:solidFill>
          <a:ln>
            <a:noFill/>
          </a:ln>
        </p:spPr>
        <p:txBody>
          <a:bodyPr wrap="square">
            <a:spAutoFit/>
          </a:bodyPr>
          <a:lstStyle/>
          <a:p>
            <a:pPr>
              <a:defRPr/>
            </a:pPr>
            <a:r>
              <a:rPr lang="fr-CA" dirty="0"/>
              <a:t>	</a:t>
            </a:r>
            <a:r>
              <a:rPr lang="fr-CA" b="0" dirty="0" smtClean="0">
                <a:solidFill>
                  <a:srgbClr val="FFFF99"/>
                </a:solidFill>
                <a:latin typeface="Comic Sans MS" pitchFamily="66" charset="0"/>
              </a:rPr>
              <a:t>Indicateurs climatiques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Définition de l’incertitude: degré de confiance et probabilité</a:t>
            </a:r>
            <a:endParaRPr lang="fr-CA" sz="1600" b="0" dirty="0">
              <a:solidFill>
                <a:srgbClr val="FFFF99"/>
              </a:solidFill>
              <a:latin typeface="Comic Sans MS" pitchFamily="66" charset="0"/>
            </a:endParaRPr>
          </a:p>
        </p:txBody>
      </p:sp>
      <p:pic>
        <p:nvPicPr>
          <p:cNvPr id="4"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3516" y="4495800"/>
            <a:ext cx="4292112" cy="2209800"/>
          </a:xfrm>
          <a:prstGeom prst="rect">
            <a:avLst/>
          </a:prstGeom>
        </p:spPr>
      </p:pic>
      <p:sp>
        <p:nvSpPr>
          <p:cNvPr id="7" name="ZoneTexte 6"/>
          <p:cNvSpPr txBox="1"/>
          <p:nvPr/>
        </p:nvSpPr>
        <p:spPr>
          <a:xfrm>
            <a:off x="7391400" y="4963974"/>
            <a:ext cx="1727200" cy="1754326"/>
          </a:xfrm>
          <a:prstGeom prst="rect">
            <a:avLst/>
          </a:prstGeom>
          <a:noFill/>
        </p:spPr>
        <p:txBody>
          <a:bodyPr wrap="square" rtlCol="0">
            <a:spAutoFit/>
          </a:bodyPr>
          <a:lstStyle/>
          <a:p>
            <a:r>
              <a:rPr lang="fr-CA" sz="1200" b="0" dirty="0" smtClean="0">
                <a:solidFill>
                  <a:srgbClr val="FFFF99"/>
                </a:solidFill>
                <a:latin typeface="Comic Sans MS" pitchFamily="66" charset="0"/>
              </a:rPr>
              <a:t>Source: GIEC 2007: Impacts, adaptation </a:t>
            </a:r>
            <a:r>
              <a:rPr lang="fr-CA" sz="1200" b="0" dirty="0">
                <a:solidFill>
                  <a:srgbClr val="FFFF99"/>
                </a:solidFill>
                <a:latin typeface="Comic Sans MS" pitchFamily="66" charset="0"/>
              </a:rPr>
              <a:t>et </a:t>
            </a:r>
            <a:r>
              <a:rPr lang="fr-CA" sz="1200" b="0" dirty="0" err="1" smtClean="0">
                <a:solidFill>
                  <a:srgbClr val="FFFF99"/>
                </a:solidFill>
                <a:latin typeface="Comic Sans MS" pitchFamily="66" charset="0"/>
              </a:rPr>
              <a:t>vulnérabilite</a:t>
            </a:r>
            <a:r>
              <a:rPr lang="fr-CA" sz="1200" b="0" dirty="0">
                <a:solidFill>
                  <a:srgbClr val="FFFF99"/>
                </a:solidFill>
                <a:latin typeface="Comic Sans MS" pitchFamily="66" charset="0"/>
              </a:rPr>
              <a:t>.</a:t>
            </a:r>
            <a:r>
              <a:rPr lang="fr-CA" sz="1200" b="0" dirty="0" smtClean="0">
                <a:solidFill>
                  <a:srgbClr val="FFFF99"/>
                </a:solidFill>
                <a:latin typeface="Comic Sans MS" pitchFamily="66" charset="0"/>
              </a:rPr>
              <a:t> Groupe </a:t>
            </a:r>
            <a:r>
              <a:rPr lang="fr-CA" sz="1200" b="0" dirty="0">
                <a:solidFill>
                  <a:srgbClr val="FFFF99"/>
                </a:solidFill>
                <a:latin typeface="Comic Sans MS" pitchFamily="66" charset="0"/>
              </a:rPr>
              <a:t>de travail </a:t>
            </a:r>
            <a:r>
              <a:rPr lang="fr-CA" sz="1200" b="0" dirty="0" smtClean="0">
                <a:solidFill>
                  <a:srgbClr val="FFFF99"/>
                </a:solidFill>
                <a:latin typeface="Comic Sans MS" pitchFamily="66" charset="0"/>
              </a:rPr>
              <a:t>II</a:t>
            </a:r>
          </a:p>
          <a:p>
            <a:endParaRPr lang="fr-CA" sz="1200" b="0" dirty="0">
              <a:solidFill>
                <a:schemeClr val="tx1"/>
              </a:solidFill>
              <a:latin typeface="Comic Sans MS" pitchFamily="66" charset="0"/>
            </a:endParaRPr>
          </a:p>
          <a:p>
            <a:r>
              <a:rPr lang="fr-CA" sz="1200" b="0" dirty="0">
                <a:solidFill>
                  <a:srgbClr val="FFFF99"/>
                </a:solidFill>
                <a:latin typeface="Comic Sans MS" pitchFamily="66" charset="0"/>
              </a:rPr>
              <a:t>http://www.ipcc.ch/pdf/assessment-report/ar4/wg2/ar4-wg2-ts-fr.pdf</a:t>
            </a:r>
          </a:p>
        </p:txBody>
      </p:sp>
      <p:sp>
        <p:nvSpPr>
          <p:cNvPr id="11" name="Rectangle 10"/>
          <p:cNvSpPr/>
          <p:nvPr/>
        </p:nvSpPr>
        <p:spPr bwMode="auto">
          <a:xfrm>
            <a:off x="1371600" y="1604285"/>
            <a:ext cx="1447799" cy="228600"/>
          </a:xfrm>
          <a:prstGeom prst="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2" name="Rectangle 11"/>
          <p:cNvSpPr/>
          <p:nvPr/>
        </p:nvSpPr>
        <p:spPr bwMode="auto">
          <a:xfrm>
            <a:off x="1879399" y="3585485"/>
            <a:ext cx="776228" cy="228600"/>
          </a:xfrm>
          <a:prstGeom prst="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3" name="Rectangle 12"/>
          <p:cNvSpPr/>
          <p:nvPr/>
        </p:nvSpPr>
        <p:spPr bwMode="auto">
          <a:xfrm>
            <a:off x="2539590" y="2432327"/>
            <a:ext cx="2565400" cy="228600"/>
          </a:xfrm>
          <a:prstGeom prst="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4" name="Rectangle 13"/>
          <p:cNvSpPr/>
          <p:nvPr/>
        </p:nvSpPr>
        <p:spPr bwMode="auto">
          <a:xfrm>
            <a:off x="2391983" y="3814085"/>
            <a:ext cx="4613214" cy="221530"/>
          </a:xfrm>
          <a:prstGeom prst="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5" name="Rectangle 14"/>
          <p:cNvSpPr/>
          <p:nvPr/>
        </p:nvSpPr>
        <p:spPr bwMode="auto">
          <a:xfrm>
            <a:off x="633033" y="3925950"/>
            <a:ext cx="1334784" cy="228600"/>
          </a:xfrm>
          <a:prstGeom prst="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6" name="Rectangle 15"/>
          <p:cNvSpPr/>
          <p:nvPr/>
        </p:nvSpPr>
        <p:spPr bwMode="auto">
          <a:xfrm>
            <a:off x="639383" y="1986555"/>
            <a:ext cx="6365814" cy="260350"/>
          </a:xfrm>
          <a:prstGeom prst="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7" name="Rectangle 16"/>
          <p:cNvSpPr/>
          <p:nvPr/>
        </p:nvSpPr>
        <p:spPr bwMode="auto">
          <a:xfrm>
            <a:off x="2235200" y="4560481"/>
            <a:ext cx="2224028" cy="228600"/>
          </a:xfrm>
          <a:prstGeom prst="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2" name="Rectangle 1"/>
          <p:cNvSpPr/>
          <p:nvPr/>
        </p:nvSpPr>
        <p:spPr bwMode="auto">
          <a:xfrm>
            <a:off x="4595628" y="4560481"/>
            <a:ext cx="562344" cy="403493"/>
          </a:xfrm>
          <a:prstGeom prst="rect">
            <a:avLst/>
          </a:prstGeom>
          <a:solidFill>
            <a:srgbClr val="FCEFD0"/>
          </a:solidFill>
          <a:ln>
            <a:noFill/>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8" name="Rectangle 17"/>
          <p:cNvSpPr/>
          <p:nvPr/>
        </p:nvSpPr>
        <p:spPr bwMode="auto">
          <a:xfrm>
            <a:off x="303516" y="6656253"/>
            <a:ext cx="2712671" cy="201747"/>
          </a:xfrm>
          <a:prstGeom prst="rect">
            <a:avLst/>
          </a:prstGeom>
          <a:solidFill>
            <a:srgbClr val="FCEFD0"/>
          </a:solidFill>
          <a:ln>
            <a:noFill/>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9" name="Rectangle 18"/>
          <p:cNvSpPr/>
          <p:nvPr/>
        </p:nvSpPr>
        <p:spPr bwMode="auto">
          <a:xfrm>
            <a:off x="4519904" y="5562600"/>
            <a:ext cx="357372" cy="403493"/>
          </a:xfrm>
          <a:prstGeom prst="rect">
            <a:avLst/>
          </a:prstGeom>
          <a:solidFill>
            <a:srgbClr val="FCEFD0"/>
          </a:solidFill>
          <a:ln>
            <a:noFill/>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Tree>
    <p:extLst>
      <p:ext uri="{BB962C8B-B14F-4D97-AF65-F5344CB8AC3E}">
        <p14:creationId xmlns:p14="http://schemas.microsoft.com/office/powerpoint/2010/main" val="3846596345"/>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 y="769938"/>
            <a:ext cx="9131300" cy="5560577"/>
          </a:xfrm>
          <a:prstGeom prst="rect">
            <a:avLst/>
          </a:prstGeom>
        </p:spPr>
      </p:pic>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climatiques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Tendances récentes, évaluation de l’influence humaine et projections climatiques</a:t>
            </a:r>
            <a:endParaRPr lang="fr-CA" sz="16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ZoneTexte 11"/>
          <p:cNvSpPr txBox="1"/>
          <p:nvPr/>
        </p:nvSpPr>
        <p:spPr>
          <a:xfrm>
            <a:off x="8458200" y="2515628"/>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99%</a:t>
            </a:r>
            <a:endParaRPr lang="fr-CA" sz="1000" b="0" dirty="0">
              <a:solidFill>
                <a:srgbClr val="FF0000"/>
              </a:solidFill>
              <a:latin typeface="Comic Sans MS" pitchFamily="66" charset="0"/>
            </a:endParaRPr>
          </a:p>
        </p:txBody>
      </p:sp>
      <p:sp>
        <p:nvSpPr>
          <p:cNvPr id="15" name="ZoneTexte 14"/>
          <p:cNvSpPr txBox="1"/>
          <p:nvPr/>
        </p:nvSpPr>
        <p:spPr>
          <a:xfrm>
            <a:off x="8458200" y="1981197"/>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99%</a:t>
            </a:r>
            <a:endParaRPr lang="fr-CA" sz="1000" b="0" dirty="0">
              <a:solidFill>
                <a:srgbClr val="FF0000"/>
              </a:solidFill>
              <a:latin typeface="Comic Sans MS" pitchFamily="66" charset="0"/>
            </a:endParaRPr>
          </a:p>
        </p:txBody>
      </p:sp>
      <p:sp>
        <p:nvSpPr>
          <p:cNvPr id="16" name="ZoneTexte 15"/>
          <p:cNvSpPr txBox="1"/>
          <p:nvPr/>
        </p:nvSpPr>
        <p:spPr>
          <a:xfrm>
            <a:off x="8458200" y="3218018"/>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90%</a:t>
            </a:r>
            <a:endParaRPr lang="fr-CA" sz="1000" b="0" dirty="0">
              <a:solidFill>
                <a:srgbClr val="FF0000"/>
              </a:solidFill>
              <a:latin typeface="Comic Sans MS" pitchFamily="66" charset="0"/>
            </a:endParaRPr>
          </a:p>
        </p:txBody>
      </p:sp>
      <p:sp>
        <p:nvSpPr>
          <p:cNvPr id="17" name="ZoneTexte 16"/>
          <p:cNvSpPr txBox="1"/>
          <p:nvPr/>
        </p:nvSpPr>
        <p:spPr>
          <a:xfrm>
            <a:off x="8458200" y="4292595"/>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90%</a:t>
            </a:r>
            <a:endParaRPr lang="fr-CA" sz="1000" b="0" dirty="0">
              <a:solidFill>
                <a:srgbClr val="FF0000"/>
              </a:solidFill>
              <a:latin typeface="Comic Sans MS" pitchFamily="66" charset="0"/>
            </a:endParaRPr>
          </a:p>
        </p:txBody>
      </p:sp>
      <p:sp>
        <p:nvSpPr>
          <p:cNvPr id="20" name="ZoneTexte 19"/>
          <p:cNvSpPr txBox="1"/>
          <p:nvPr/>
        </p:nvSpPr>
        <p:spPr>
          <a:xfrm>
            <a:off x="8432800" y="5040866"/>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21" name="ZoneTexte 20"/>
          <p:cNvSpPr txBox="1"/>
          <p:nvPr/>
        </p:nvSpPr>
        <p:spPr>
          <a:xfrm>
            <a:off x="8458200" y="5427996"/>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22" name="ZoneTexte 21"/>
          <p:cNvSpPr txBox="1"/>
          <p:nvPr/>
        </p:nvSpPr>
        <p:spPr>
          <a:xfrm>
            <a:off x="3906878" y="4462610"/>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23" name="ZoneTexte 22"/>
          <p:cNvSpPr txBox="1"/>
          <p:nvPr/>
        </p:nvSpPr>
        <p:spPr>
          <a:xfrm>
            <a:off x="3949840" y="1981200"/>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90%</a:t>
            </a:r>
            <a:endParaRPr lang="fr-CA" sz="1000" b="0" dirty="0">
              <a:solidFill>
                <a:srgbClr val="FF0000"/>
              </a:solidFill>
              <a:latin typeface="Comic Sans MS" pitchFamily="66" charset="0"/>
            </a:endParaRPr>
          </a:p>
        </p:txBody>
      </p:sp>
      <p:sp>
        <p:nvSpPr>
          <p:cNvPr id="24" name="ZoneTexte 23"/>
          <p:cNvSpPr txBox="1"/>
          <p:nvPr/>
        </p:nvSpPr>
        <p:spPr>
          <a:xfrm>
            <a:off x="3949840" y="2485310"/>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90%</a:t>
            </a:r>
            <a:endParaRPr lang="fr-CA" sz="1000" b="0" dirty="0">
              <a:solidFill>
                <a:srgbClr val="FF0000"/>
              </a:solidFill>
              <a:latin typeface="Comic Sans MS" pitchFamily="66" charset="0"/>
            </a:endParaRPr>
          </a:p>
        </p:txBody>
      </p:sp>
      <p:sp>
        <p:nvSpPr>
          <p:cNvPr id="25" name="ZoneTexte 24"/>
          <p:cNvSpPr txBox="1"/>
          <p:nvPr/>
        </p:nvSpPr>
        <p:spPr>
          <a:xfrm>
            <a:off x="5710990" y="1981200"/>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26" name="ZoneTexte 25"/>
          <p:cNvSpPr txBox="1"/>
          <p:nvPr/>
        </p:nvSpPr>
        <p:spPr>
          <a:xfrm>
            <a:off x="8445500" y="5961183"/>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29" name="ZoneTexte 28"/>
          <p:cNvSpPr txBox="1"/>
          <p:nvPr/>
        </p:nvSpPr>
        <p:spPr>
          <a:xfrm>
            <a:off x="1905643" y="5410198"/>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30" name="ZoneTexte 29"/>
          <p:cNvSpPr txBox="1"/>
          <p:nvPr/>
        </p:nvSpPr>
        <p:spPr>
          <a:xfrm>
            <a:off x="3869965" y="6045375"/>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31" name="ZoneTexte 30"/>
          <p:cNvSpPr txBox="1"/>
          <p:nvPr/>
        </p:nvSpPr>
        <p:spPr>
          <a:xfrm>
            <a:off x="5710990" y="2515628"/>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32" name="ZoneTexte 31"/>
          <p:cNvSpPr txBox="1"/>
          <p:nvPr/>
        </p:nvSpPr>
        <p:spPr>
          <a:xfrm>
            <a:off x="5710990" y="4415705"/>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50%</a:t>
            </a:r>
            <a:endParaRPr lang="fr-CA" sz="1000" b="0" dirty="0">
              <a:solidFill>
                <a:srgbClr val="FF0000"/>
              </a:solidFill>
              <a:latin typeface="Comic Sans MS" pitchFamily="66" charset="0"/>
            </a:endParaRPr>
          </a:p>
        </p:txBody>
      </p:sp>
      <p:sp>
        <p:nvSpPr>
          <p:cNvPr id="33" name="ZoneTexte 32"/>
          <p:cNvSpPr txBox="1"/>
          <p:nvPr/>
        </p:nvSpPr>
        <p:spPr>
          <a:xfrm>
            <a:off x="5850690" y="3218018"/>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50%</a:t>
            </a:r>
            <a:endParaRPr lang="fr-CA" sz="1000" b="0" dirty="0">
              <a:solidFill>
                <a:srgbClr val="FF0000"/>
              </a:solidFill>
              <a:latin typeface="Comic Sans MS" pitchFamily="66" charset="0"/>
            </a:endParaRPr>
          </a:p>
        </p:txBody>
      </p:sp>
      <p:sp>
        <p:nvSpPr>
          <p:cNvPr id="34" name="ZoneTexte 33"/>
          <p:cNvSpPr txBox="1"/>
          <p:nvPr/>
        </p:nvSpPr>
        <p:spPr>
          <a:xfrm>
            <a:off x="5874259" y="5040867"/>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50%</a:t>
            </a:r>
            <a:endParaRPr lang="fr-CA" sz="1000" b="0" dirty="0">
              <a:solidFill>
                <a:srgbClr val="FF0000"/>
              </a:solidFill>
              <a:latin typeface="Comic Sans MS" pitchFamily="66" charset="0"/>
            </a:endParaRPr>
          </a:p>
        </p:txBody>
      </p:sp>
      <p:sp>
        <p:nvSpPr>
          <p:cNvPr id="35" name="ZoneTexte 34"/>
          <p:cNvSpPr txBox="1"/>
          <p:nvPr/>
        </p:nvSpPr>
        <p:spPr>
          <a:xfrm>
            <a:off x="5874259" y="5460460"/>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50%</a:t>
            </a:r>
            <a:endParaRPr lang="fr-CA" sz="1000" b="0" dirty="0">
              <a:solidFill>
                <a:srgbClr val="FF0000"/>
              </a:solidFill>
              <a:latin typeface="Comic Sans MS" pitchFamily="66" charset="0"/>
            </a:endParaRPr>
          </a:p>
        </p:txBody>
      </p:sp>
      <p:sp>
        <p:nvSpPr>
          <p:cNvPr id="36" name="ZoneTexte 35"/>
          <p:cNvSpPr txBox="1"/>
          <p:nvPr/>
        </p:nvSpPr>
        <p:spPr>
          <a:xfrm>
            <a:off x="5867400" y="6019975"/>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50%</a:t>
            </a:r>
            <a:endParaRPr lang="fr-CA" sz="1000" b="0" dirty="0">
              <a:solidFill>
                <a:srgbClr val="FF0000"/>
              </a:solidFill>
              <a:latin typeface="Comic Sans MS" pitchFamily="66" charset="0"/>
            </a:endParaRPr>
          </a:p>
        </p:txBody>
      </p:sp>
      <p:sp>
        <p:nvSpPr>
          <p:cNvPr id="40" name="ZoneTexte 39"/>
          <p:cNvSpPr txBox="1"/>
          <p:nvPr/>
        </p:nvSpPr>
        <p:spPr>
          <a:xfrm>
            <a:off x="1905643" y="5040867"/>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37" name="ZoneTexte 36"/>
          <p:cNvSpPr txBox="1"/>
          <p:nvPr/>
        </p:nvSpPr>
        <p:spPr>
          <a:xfrm>
            <a:off x="3651186" y="6383635"/>
            <a:ext cx="5429314" cy="461665"/>
          </a:xfrm>
          <a:prstGeom prst="rect">
            <a:avLst/>
          </a:prstGeom>
          <a:noFill/>
        </p:spPr>
        <p:txBody>
          <a:bodyPr wrap="square" rtlCol="0">
            <a:spAutoFit/>
          </a:bodyPr>
          <a:lstStyle/>
          <a:p>
            <a:r>
              <a:rPr lang="fr-CA" sz="1200" b="0" dirty="0" smtClean="0">
                <a:solidFill>
                  <a:srgbClr val="FFFF99"/>
                </a:solidFill>
                <a:latin typeface="Comic Sans MS" pitchFamily="66" charset="0"/>
              </a:rPr>
              <a:t>Source: GIEC 2007:</a:t>
            </a:r>
            <a:r>
              <a:rPr lang="fr-CA" sz="1200" b="0" i="1" dirty="0" smtClean="0">
                <a:solidFill>
                  <a:srgbClr val="FFFF99"/>
                </a:solidFill>
                <a:latin typeface="Comic Sans MS" pitchFamily="66" charset="0"/>
              </a:rPr>
              <a:t> </a:t>
            </a:r>
            <a:r>
              <a:rPr lang="fr-CA" sz="1200" b="0" i="1" dirty="0">
                <a:solidFill>
                  <a:srgbClr val="FFFF99"/>
                </a:solidFill>
                <a:latin typeface="Comic Sans MS" pitchFamily="66" charset="0"/>
              </a:rPr>
              <a:t>Les éléments scientifiques. </a:t>
            </a:r>
            <a:r>
              <a:rPr lang="fr-CA" sz="1200" b="0" i="1" dirty="0" smtClean="0">
                <a:solidFill>
                  <a:srgbClr val="FFFF99"/>
                </a:solidFill>
                <a:latin typeface="Comic Sans MS" pitchFamily="66" charset="0"/>
              </a:rPr>
              <a:t>Groupe </a:t>
            </a:r>
            <a:r>
              <a:rPr lang="fr-CA" sz="1200" b="0" i="1" dirty="0">
                <a:solidFill>
                  <a:srgbClr val="FFFF99"/>
                </a:solidFill>
                <a:latin typeface="Comic Sans MS" pitchFamily="66" charset="0"/>
              </a:rPr>
              <a:t>de travail </a:t>
            </a:r>
            <a:r>
              <a:rPr lang="fr-CA" sz="1200" b="0" i="1" dirty="0" smtClean="0">
                <a:solidFill>
                  <a:srgbClr val="FFFF99"/>
                </a:solidFill>
                <a:latin typeface="Comic Sans MS" pitchFamily="66" charset="0"/>
              </a:rPr>
              <a:t>I</a:t>
            </a:r>
            <a:endParaRPr lang="fr-CA" sz="1200" b="0" dirty="0">
              <a:solidFill>
                <a:srgbClr val="FFFF99"/>
              </a:solidFill>
              <a:latin typeface="Comic Sans MS" pitchFamily="66" charset="0"/>
            </a:endParaRPr>
          </a:p>
          <a:p>
            <a:r>
              <a:rPr lang="fr-CA" sz="1200" b="0" dirty="0">
                <a:solidFill>
                  <a:srgbClr val="FFFF99"/>
                </a:solidFill>
                <a:latin typeface="Comic Sans MS" pitchFamily="66" charset="0"/>
              </a:rPr>
              <a:t>http://www.ipcc.ch/pdf/assessment-report/ar4/wg1/ar4-wg1-ts-fr.pdf</a:t>
            </a:r>
          </a:p>
        </p:txBody>
      </p:sp>
      <p:sp>
        <p:nvSpPr>
          <p:cNvPr id="39" name="ZoneTexte 38"/>
          <p:cNvSpPr txBox="1"/>
          <p:nvPr/>
        </p:nvSpPr>
        <p:spPr>
          <a:xfrm>
            <a:off x="3906878" y="3235636"/>
            <a:ext cx="574196" cy="246221"/>
          </a:xfrm>
          <a:prstGeom prst="rect">
            <a:avLst/>
          </a:prstGeom>
          <a:noFill/>
        </p:spPr>
        <p:txBody>
          <a:bodyPr wrap="none" rtlCol="0">
            <a:spAutoFit/>
          </a:bodyPr>
          <a:lstStyle/>
          <a:p>
            <a:r>
              <a:rPr lang="fr-CA" sz="1000" b="0" dirty="0">
                <a:solidFill>
                  <a:srgbClr val="FF0000"/>
                </a:solidFill>
                <a:latin typeface="Comic Sans MS" pitchFamily="66" charset="0"/>
              </a:rPr>
              <a:t> </a:t>
            </a:r>
            <a:r>
              <a:rPr lang="fr-CA" sz="1000" b="0" dirty="0" smtClean="0">
                <a:solidFill>
                  <a:srgbClr val="FF0000"/>
                </a:solidFill>
                <a:latin typeface="Comic Sans MS" pitchFamily="66" charset="0"/>
              </a:rPr>
              <a:t>&gt; 66%</a:t>
            </a:r>
            <a:endParaRPr lang="fr-CA" sz="1000" b="0" dirty="0">
              <a:solidFill>
                <a:srgbClr val="FF0000"/>
              </a:solidFill>
              <a:latin typeface="Comic Sans MS" pitchFamily="66" charset="0"/>
            </a:endParaRPr>
          </a:p>
        </p:txBody>
      </p:sp>
      <p:sp>
        <p:nvSpPr>
          <p:cNvPr id="2" name="Légende encadrée 1 1"/>
          <p:cNvSpPr/>
          <p:nvPr/>
        </p:nvSpPr>
        <p:spPr bwMode="auto">
          <a:xfrm>
            <a:off x="395287" y="6383636"/>
            <a:ext cx="2957511" cy="276999"/>
          </a:xfrm>
          <a:prstGeom prst="borderCallout1">
            <a:avLst>
              <a:gd name="adj1" fmla="val 3973"/>
              <a:gd name="adj2" fmla="val 99427"/>
              <a:gd name="adj3" fmla="val -71980"/>
              <a:gd name="adj4" fmla="val 119459"/>
            </a:avLst>
          </a:prstGeom>
          <a:noFill/>
          <a:ln w="952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r>
              <a:rPr lang="fr-CA" sz="1200" b="0" dirty="0">
                <a:solidFill>
                  <a:srgbClr val="FF0000"/>
                </a:solidFill>
                <a:latin typeface="Comic Sans MS" pitchFamily="66" charset="0"/>
              </a:rPr>
              <a:t>Probabilité d’occurrence d’un </a:t>
            </a:r>
            <a:r>
              <a:rPr lang="fr-CA" sz="1200" b="0" dirty="0" smtClean="0">
                <a:solidFill>
                  <a:srgbClr val="FF0000"/>
                </a:solidFill>
                <a:latin typeface="Comic Sans MS" pitchFamily="66" charset="0"/>
              </a:rPr>
              <a:t>résultat</a:t>
            </a:r>
            <a:endParaRPr lang="fr-CA" sz="1200" b="0" dirty="0">
              <a:solidFill>
                <a:srgbClr val="FF0000"/>
              </a:solidFill>
              <a:latin typeface="Comic Sans MS" pitchFamily="66" charset="0"/>
            </a:endParaRPr>
          </a:p>
        </p:txBody>
      </p:sp>
    </p:spTree>
    <p:extLst>
      <p:ext uri="{BB962C8B-B14F-4D97-AF65-F5344CB8AC3E}">
        <p14:creationId xmlns:p14="http://schemas.microsoft.com/office/powerpoint/2010/main" val="18053463"/>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390875" y="5715000"/>
            <a:ext cx="8458200" cy="646331"/>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ctr">
              <a:spcBef>
                <a:spcPct val="50000"/>
              </a:spcBef>
              <a:defRPr/>
            </a:pPr>
            <a:r>
              <a:rPr lang="fr-CA" sz="1800" b="0" dirty="0" smtClean="0">
                <a:solidFill>
                  <a:schemeClr val="accent1"/>
                </a:solidFill>
                <a:latin typeface="Comic Sans MS" pitchFamily="66" charset="0"/>
              </a:rPr>
              <a:t>Fréquence </a:t>
            </a:r>
            <a:r>
              <a:rPr lang="fr-CA" sz="1800" b="0" dirty="0">
                <a:solidFill>
                  <a:schemeClr val="accent1"/>
                </a:solidFill>
                <a:latin typeface="Comic Sans MS" pitchFamily="66" charset="0"/>
              </a:rPr>
              <a:t>accrue de vagues de chaleur sur la majeure partie des terres émergées</a:t>
            </a:r>
          </a:p>
        </p:txBody>
      </p:sp>
      <p:sp>
        <p:nvSpPr>
          <p:cNvPr id="5" name="ZoneTexte 4"/>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climatiques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Hausse des températures moyennes de l’atmosphère (GIEC 2007)</a:t>
            </a:r>
            <a:endParaRPr lang="fr-CA" sz="1600" b="0" dirty="0">
              <a:solidFill>
                <a:srgbClr val="FFFF99"/>
              </a:solidFill>
              <a:latin typeface="Comic Sans MS" pitchFamily="66" charset="0"/>
            </a:endParaRPr>
          </a:p>
        </p:txBody>
      </p:sp>
      <p:pic>
        <p:nvPicPr>
          <p:cNvPr id="24581"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ZoneTexte 5"/>
          <p:cNvSpPr txBox="1"/>
          <p:nvPr/>
        </p:nvSpPr>
        <p:spPr>
          <a:xfrm>
            <a:off x="467075" y="914400"/>
            <a:ext cx="8305800" cy="91440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spcBef>
                <a:spcPct val="50000"/>
              </a:spcBef>
              <a:defRPr/>
            </a:pPr>
            <a:r>
              <a:rPr lang="fr-CA" sz="1800" b="0" dirty="0">
                <a:solidFill>
                  <a:schemeClr val="accent1"/>
                </a:solidFill>
                <a:latin typeface="Comic Sans MS" pitchFamily="66" charset="0"/>
              </a:rPr>
              <a:t>Les températures moyennes dans l’hémisphère Nord ont été plus élevées pendant la seconde moitié du XXe siècle que durant n’importe quelle autre période de 50 ans au cours des 500 dernières années</a:t>
            </a:r>
          </a:p>
        </p:txBody>
      </p:sp>
      <p:sp>
        <p:nvSpPr>
          <p:cNvPr id="3" name="Rectangle 2"/>
          <p:cNvSpPr/>
          <p:nvPr/>
        </p:nvSpPr>
        <p:spPr>
          <a:xfrm>
            <a:off x="703613" y="2277130"/>
            <a:ext cx="7832725" cy="80021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spcBef>
                <a:spcPct val="50000"/>
              </a:spcBef>
              <a:defRPr/>
            </a:pPr>
            <a:r>
              <a:rPr lang="fr-CA" b="0" dirty="0">
                <a:solidFill>
                  <a:srgbClr val="FFFF99"/>
                </a:solidFill>
                <a:latin typeface="Comic Sans MS" pitchFamily="66" charset="0"/>
              </a:rPr>
              <a:t> </a:t>
            </a:r>
            <a:r>
              <a:rPr lang="fr-CA" sz="1800" b="0" dirty="0">
                <a:solidFill>
                  <a:schemeClr val="accent1"/>
                </a:solidFill>
                <a:latin typeface="Comic Sans MS" pitchFamily="66" charset="0"/>
              </a:rPr>
              <a:t>Augmentation des températures plus importante aux latitudes élevées de l'hémisphère Nord</a:t>
            </a:r>
          </a:p>
        </p:txBody>
      </p:sp>
      <p:sp>
        <p:nvSpPr>
          <p:cNvPr id="8" name="ZoneTexte 7"/>
          <p:cNvSpPr txBox="1"/>
          <p:nvPr/>
        </p:nvSpPr>
        <p:spPr>
          <a:xfrm>
            <a:off x="390875" y="3525679"/>
            <a:ext cx="8458200" cy="646331"/>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ctr">
              <a:spcBef>
                <a:spcPct val="50000"/>
              </a:spcBef>
              <a:defRPr/>
            </a:pPr>
            <a:r>
              <a:rPr lang="fr-CA" sz="1800" b="0" dirty="0" smtClean="0">
                <a:solidFill>
                  <a:schemeClr val="accent1"/>
                </a:solidFill>
                <a:latin typeface="Comic Sans MS" pitchFamily="66" charset="0"/>
              </a:rPr>
              <a:t>Diminution </a:t>
            </a:r>
            <a:r>
              <a:rPr lang="fr-CA" sz="1800" b="0" dirty="0">
                <a:solidFill>
                  <a:schemeClr val="accent1"/>
                </a:solidFill>
                <a:latin typeface="Comic Sans MS" pitchFamily="66" charset="0"/>
              </a:rPr>
              <a:t>du nombre de journées froides, de nuits froides et de gel. (Majorité des terre émergées depuis 50 ans</a:t>
            </a:r>
            <a:r>
              <a:rPr lang="fr-CA" sz="1800" b="0" dirty="0" smtClean="0">
                <a:solidFill>
                  <a:schemeClr val="accent1"/>
                </a:solidFill>
                <a:latin typeface="Comic Sans MS" pitchFamily="66" charset="0"/>
              </a:rPr>
              <a:t>)</a:t>
            </a:r>
            <a:endParaRPr lang="fr-CA" sz="1800" b="0" dirty="0">
              <a:solidFill>
                <a:schemeClr val="accent1"/>
              </a:solidFill>
              <a:latin typeface="Comic Sans MS" pitchFamily="66" charset="0"/>
            </a:endParaRPr>
          </a:p>
        </p:txBody>
      </p:sp>
      <p:sp>
        <p:nvSpPr>
          <p:cNvPr id="9" name="ZoneTexte 8"/>
          <p:cNvSpPr txBox="1"/>
          <p:nvPr/>
        </p:nvSpPr>
        <p:spPr>
          <a:xfrm>
            <a:off x="390875" y="4620340"/>
            <a:ext cx="8458200" cy="646331"/>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ctr">
              <a:spcBef>
                <a:spcPts val="0"/>
              </a:spcBef>
              <a:defRPr/>
            </a:pPr>
            <a:r>
              <a:rPr lang="fr-CA" sz="1800" b="0" dirty="0" smtClean="0">
                <a:solidFill>
                  <a:schemeClr val="accent1"/>
                </a:solidFill>
                <a:latin typeface="Comic Sans MS" pitchFamily="66" charset="0"/>
              </a:rPr>
              <a:t>Augmentation </a:t>
            </a:r>
            <a:r>
              <a:rPr lang="fr-CA" sz="1800" b="0" dirty="0">
                <a:solidFill>
                  <a:schemeClr val="accent1"/>
                </a:solidFill>
                <a:latin typeface="Comic Sans MS" pitchFamily="66" charset="0"/>
              </a:rPr>
              <a:t>du nombre de journées chaudes et de nuits chaudes. </a:t>
            </a:r>
            <a:endParaRPr lang="fr-CA" sz="1800" b="0" dirty="0" smtClean="0">
              <a:solidFill>
                <a:schemeClr val="accent1"/>
              </a:solidFill>
              <a:latin typeface="Comic Sans MS" pitchFamily="66" charset="0"/>
            </a:endParaRPr>
          </a:p>
          <a:p>
            <a:pPr algn="ctr">
              <a:spcBef>
                <a:spcPts val="0"/>
              </a:spcBef>
              <a:defRPr/>
            </a:pPr>
            <a:r>
              <a:rPr lang="fr-CA" sz="1800" b="0" dirty="0" smtClean="0">
                <a:solidFill>
                  <a:schemeClr val="accent1"/>
                </a:solidFill>
                <a:latin typeface="Comic Sans MS" pitchFamily="66" charset="0"/>
              </a:rPr>
              <a:t>(</a:t>
            </a:r>
            <a:r>
              <a:rPr lang="fr-CA" sz="1800" b="0" dirty="0">
                <a:solidFill>
                  <a:schemeClr val="accent1"/>
                </a:solidFill>
                <a:latin typeface="Comic Sans MS" pitchFamily="66" charset="0"/>
              </a:rPr>
              <a:t>Majorité des terre émergées depuis 50 ans</a:t>
            </a:r>
            <a:r>
              <a:rPr lang="fr-CA" sz="1800" b="0" dirty="0" smtClean="0">
                <a:solidFill>
                  <a:schemeClr val="accent1"/>
                </a:solidFill>
                <a:latin typeface="Comic Sans MS" pitchFamily="66" charset="0"/>
              </a:rPr>
              <a:t>)</a:t>
            </a:r>
            <a:endParaRPr lang="fr-CA" sz="1800" b="0" dirty="0">
              <a:solidFill>
                <a:schemeClr val="accent1"/>
              </a:solidFill>
              <a:latin typeface="Comic Sans MS" pitchFamily="66" charset="0"/>
            </a:endParaRPr>
          </a:p>
        </p:txBody>
      </p:sp>
      <p:sp>
        <p:nvSpPr>
          <p:cNvPr id="10" name="ZoneTexte 9"/>
          <p:cNvSpPr txBox="1"/>
          <p:nvPr/>
        </p:nvSpPr>
        <p:spPr>
          <a:xfrm>
            <a:off x="5912025" y="6562439"/>
            <a:ext cx="3231975" cy="276999"/>
          </a:xfrm>
          <a:prstGeom prst="rect">
            <a:avLst/>
          </a:prstGeom>
          <a:noFill/>
        </p:spPr>
        <p:txBody>
          <a:bodyPr wrap="none" rtlCol="0">
            <a:spAutoFit/>
          </a:bodyPr>
          <a:lstStyle/>
          <a:p>
            <a:r>
              <a:rPr lang="fr-CA" sz="1200" b="0" dirty="0" smtClean="0">
                <a:solidFill>
                  <a:srgbClr val="FFFF99"/>
                </a:solidFill>
                <a:latin typeface="Comic Sans MS" pitchFamily="66" charset="0"/>
              </a:rPr>
              <a:t>Source: Rapport de synthèse, GIEC 2007. </a:t>
            </a:r>
            <a:endParaRPr lang="fr-CA" sz="1200" b="0" dirty="0">
              <a:solidFill>
                <a:srgbClr val="FFFF99"/>
              </a:solidFill>
              <a:latin typeface="Comic Sans MS" pitchFamily="66" charset="0"/>
            </a:endParaRPr>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oura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9937"/>
            <a:ext cx="9144000" cy="581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oneTexte 3"/>
          <p:cNvSpPr txBox="1"/>
          <p:nvPr/>
        </p:nvSpPr>
        <p:spPr>
          <a:xfrm>
            <a:off x="1143000" y="1219200"/>
            <a:ext cx="3622675" cy="1277938"/>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spcBef>
                <a:spcPct val="50000"/>
              </a:spcBef>
              <a:defRPr/>
            </a:pPr>
            <a:r>
              <a:rPr lang="fr-CA" sz="1400" dirty="0">
                <a:solidFill>
                  <a:schemeClr val="accent1"/>
                </a:solidFill>
                <a:latin typeface="Comic Sans MS" pitchFamily="66" charset="0"/>
                <a:cs typeface="+mn-cs"/>
              </a:rPr>
              <a:t>Forte augmentation des précipitations :</a:t>
            </a:r>
          </a:p>
          <a:p>
            <a:pPr marL="285750" indent="-285750">
              <a:spcBef>
                <a:spcPct val="50000"/>
              </a:spcBef>
              <a:buFont typeface="Arial" pitchFamily="34" charset="0"/>
              <a:buChar char="•"/>
              <a:defRPr/>
            </a:pPr>
            <a:r>
              <a:rPr lang="fr-CA" sz="1400" b="0" dirty="0">
                <a:solidFill>
                  <a:schemeClr val="accent1"/>
                </a:solidFill>
                <a:latin typeface="Comic Sans MS" pitchFamily="66" charset="0"/>
                <a:cs typeface="+mn-cs"/>
              </a:rPr>
              <a:t>Est de l'Amérique du Nord et du Sud</a:t>
            </a:r>
          </a:p>
          <a:p>
            <a:pPr marL="285750" indent="-285750">
              <a:spcBef>
                <a:spcPct val="50000"/>
              </a:spcBef>
              <a:buFont typeface="Arial" pitchFamily="34" charset="0"/>
              <a:buChar char="•"/>
              <a:defRPr/>
            </a:pPr>
            <a:r>
              <a:rPr lang="fr-CA" sz="1400" b="0" dirty="0">
                <a:solidFill>
                  <a:schemeClr val="accent1"/>
                </a:solidFill>
                <a:latin typeface="Comic Sans MS" pitchFamily="66" charset="0"/>
                <a:cs typeface="+mn-cs"/>
              </a:rPr>
              <a:t>Nord de l'Europe</a:t>
            </a:r>
          </a:p>
          <a:p>
            <a:pPr marL="285750" indent="-285750">
              <a:spcBef>
                <a:spcPct val="50000"/>
              </a:spcBef>
              <a:buFont typeface="Arial" pitchFamily="34" charset="0"/>
              <a:buChar char="•"/>
              <a:defRPr/>
            </a:pPr>
            <a:r>
              <a:rPr lang="fr-CA" sz="1400" b="0" dirty="0">
                <a:solidFill>
                  <a:schemeClr val="accent1"/>
                </a:solidFill>
                <a:latin typeface="Comic Sans MS" pitchFamily="66" charset="0"/>
                <a:cs typeface="+mn-cs"/>
              </a:rPr>
              <a:t>Nord et centre de l'Asie</a:t>
            </a:r>
          </a:p>
        </p:txBody>
      </p:sp>
      <p:sp>
        <p:nvSpPr>
          <p:cNvPr id="5" name="ZoneTexte 4"/>
          <p:cNvSpPr txBox="1"/>
          <p:nvPr/>
        </p:nvSpPr>
        <p:spPr>
          <a:xfrm>
            <a:off x="3890962" y="3201987"/>
            <a:ext cx="2790825" cy="1600200"/>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pPr>
              <a:spcBef>
                <a:spcPct val="50000"/>
              </a:spcBef>
              <a:defRPr/>
            </a:pPr>
            <a:r>
              <a:rPr lang="fr-CA" sz="1400" dirty="0">
                <a:solidFill>
                  <a:schemeClr val="accent1"/>
                </a:solidFill>
                <a:latin typeface="Comic Sans MS" pitchFamily="66" charset="0"/>
                <a:cs typeface="+mn-cs"/>
              </a:rPr>
              <a:t>Diminution des précipitations</a:t>
            </a:r>
            <a:r>
              <a:rPr lang="fr-CA" sz="1400" b="0" dirty="0">
                <a:solidFill>
                  <a:schemeClr val="accent1"/>
                </a:solidFill>
                <a:latin typeface="Comic Sans MS" pitchFamily="66" charset="0"/>
                <a:cs typeface="+mn-cs"/>
              </a:rPr>
              <a:t>: </a:t>
            </a:r>
          </a:p>
          <a:p>
            <a:pPr marL="285750" indent="-285750">
              <a:spcBef>
                <a:spcPct val="50000"/>
              </a:spcBef>
              <a:buFont typeface="Arial" pitchFamily="34" charset="0"/>
              <a:buChar char="•"/>
              <a:defRPr/>
            </a:pPr>
            <a:r>
              <a:rPr lang="fr-CA" sz="1400" b="0" dirty="0">
                <a:solidFill>
                  <a:schemeClr val="accent1"/>
                </a:solidFill>
                <a:latin typeface="Comic Sans MS" pitchFamily="66" charset="0"/>
                <a:cs typeface="+mn-cs"/>
              </a:rPr>
              <a:t>Sahel, </a:t>
            </a:r>
          </a:p>
          <a:p>
            <a:pPr marL="285750" indent="-285750">
              <a:spcBef>
                <a:spcPct val="50000"/>
              </a:spcBef>
              <a:buFont typeface="Arial" pitchFamily="34" charset="0"/>
              <a:buChar char="•"/>
              <a:defRPr/>
            </a:pPr>
            <a:r>
              <a:rPr lang="fr-CA" sz="1400" b="0" dirty="0">
                <a:solidFill>
                  <a:schemeClr val="accent1"/>
                </a:solidFill>
                <a:latin typeface="Comic Sans MS" pitchFamily="66" charset="0"/>
                <a:cs typeface="+mn-cs"/>
              </a:rPr>
              <a:t>Méditerranée, </a:t>
            </a:r>
          </a:p>
          <a:p>
            <a:pPr marL="285750" indent="-285750">
              <a:spcBef>
                <a:spcPct val="50000"/>
              </a:spcBef>
              <a:buFont typeface="Arial" pitchFamily="34" charset="0"/>
              <a:buChar char="•"/>
              <a:defRPr/>
            </a:pPr>
            <a:r>
              <a:rPr lang="fr-CA" sz="1400" b="0" dirty="0">
                <a:solidFill>
                  <a:schemeClr val="accent1"/>
                </a:solidFill>
                <a:latin typeface="Comic Sans MS" pitchFamily="66" charset="0"/>
                <a:cs typeface="+mn-cs"/>
              </a:rPr>
              <a:t>Afrique australe, </a:t>
            </a:r>
          </a:p>
          <a:p>
            <a:pPr marL="285750" indent="-285750">
              <a:spcBef>
                <a:spcPct val="50000"/>
              </a:spcBef>
              <a:buFont typeface="Arial" pitchFamily="34" charset="0"/>
              <a:buChar char="•"/>
              <a:defRPr/>
            </a:pPr>
            <a:r>
              <a:rPr lang="fr-CA" sz="1400" b="0" dirty="0">
                <a:solidFill>
                  <a:schemeClr val="accent1"/>
                </a:solidFill>
                <a:latin typeface="Comic Sans MS" pitchFamily="66" charset="0"/>
                <a:cs typeface="+mn-cs"/>
              </a:rPr>
              <a:t>Asie du Sud</a:t>
            </a:r>
          </a:p>
        </p:txBody>
      </p:sp>
      <p:sp>
        <p:nvSpPr>
          <p:cNvPr id="27654" name="ZoneTexte 5"/>
          <p:cNvSpPr txBox="1">
            <a:spLocks noChangeArrowheads="1"/>
          </p:cNvSpPr>
          <p:nvPr/>
        </p:nvSpPr>
        <p:spPr bwMode="auto">
          <a:xfrm>
            <a:off x="5143781" y="1334949"/>
            <a:ext cx="3962400" cy="523220"/>
          </a:xfrm>
          <a:prstGeom prst="rect">
            <a:avLst/>
          </a:prstGeom>
          <a:ln/>
          <a:extLst/>
        </p:spPr>
        <p:style>
          <a:lnRef idx="1">
            <a:schemeClr val="accent1"/>
          </a:lnRef>
          <a:fillRef idx="2">
            <a:schemeClr val="accent1"/>
          </a:fillRef>
          <a:effectRef idx="1">
            <a:schemeClr val="accent1"/>
          </a:effectRef>
          <a:fontRef idx="minor">
            <a:schemeClr val="dk1"/>
          </a:fontRef>
        </p:style>
        <p:txBody>
          <a:bodyPr wrap="squar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spcBef>
                <a:spcPct val="50000"/>
              </a:spcBef>
            </a:pPr>
            <a:r>
              <a:rPr lang="fr-CA" sz="1400" dirty="0">
                <a:solidFill>
                  <a:schemeClr val="accent1"/>
                </a:solidFill>
                <a:latin typeface="Comic Sans MS" pitchFamily="66" charset="0"/>
              </a:rPr>
              <a:t>Fréquence accrue de </a:t>
            </a:r>
            <a:r>
              <a:rPr lang="fr-CA" sz="1400" dirty="0" smtClean="0">
                <a:solidFill>
                  <a:schemeClr val="accent1"/>
                </a:solidFill>
                <a:latin typeface="Comic Sans MS" pitchFamily="66" charset="0"/>
              </a:rPr>
              <a:t>fortes précipitations</a:t>
            </a:r>
            <a:r>
              <a:rPr lang="fr-CA" sz="1400" b="0" dirty="0" smtClean="0">
                <a:solidFill>
                  <a:schemeClr val="accent1"/>
                </a:solidFill>
                <a:latin typeface="Comic Sans MS" pitchFamily="66" charset="0"/>
              </a:rPr>
              <a:t> </a:t>
            </a:r>
            <a:r>
              <a:rPr lang="fr-CA" sz="1400" b="0" dirty="0">
                <a:solidFill>
                  <a:schemeClr val="accent1"/>
                </a:solidFill>
                <a:latin typeface="Comic Sans MS" pitchFamily="66" charset="0"/>
              </a:rPr>
              <a:t>dans la plupart des régions</a:t>
            </a:r>
          </a:p>
        </p:txBody>
      </p:sp>
      <p:sp>
        <p:nvSpPr>
          <p:cNvPr id="27655" name="ZoneTexte 6"/>
          <p:cNvSpPr txBox="1">
            <a:spLocks noChangeArrowheads="1"/>
          </p:cNvSpPr>
          <p:nvPr/>
        </p:nvSpPr>
        <p:spPr bwMode="auto">
          <a:xfrm>
            <a:off x="395287" y="3048000"/>
            <a:ext cx="2427288" cy="954087"/>
          </a:xfrm>
          <a:prstGeom prst="rect">
            <a:avLst/>
          </a:prstGeom>
          <a:ln/>
          <a:extLst/>
        </p:spPr>
        <p:style>
          <a:lnRef idx="1">
            <a:schemeClr val="accent1"/>
          </a:lnRef>
          <a:fillRef idx="2">
            <a:schemeClr val="accent1"/>
          </a:fillRef>
          <a:effectRef idx="1">
            <a:schemeClr val="accent1"/>
          </a:effectRef>
          <a:fontRef idx="minor">
            <a:schemeClr val="dk1"/>
          </a:fontRef>
        </p:style>
        <p:txBody>
          <a:bodyPr>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spcBef>
                <a:spcPct val="50000"/>
              </a:spcBef>
            </a:pPr>
            <a:r>
              <a:rPr lang="fr-CA" sz="1400" b="0" dirty="0">
                <a:solidFill>
                  <a:schemeClr val="accent1"/>
                </a:solidFill>
                <a:latin typeface="Comic Sans MS" pitchFamily="66" charset="0"/>
              </a:rPr>
              <a:t>Augmentation de l’activité cyclonique intense dans l’Atlantique Nord (depuis 1970 environ)</a:t>
            </a:r>
          </a:p>
        </p:txBody>
      </p:sp>
      <p:sp>
        <p:nvSpPr>
          <p:cNvPr id="27656" name="ZoneTexte 7"/>
          <p:cNvSpPr txBox="1">
            <a:spLocks noChangeArrowheads="1"/>
          </p:cNvSpPr>
          <p:nvPr/>
        </p:nvSpPr>
        <p:spPr bwMode="auto">
          <a:xfrm>
            <a:off x="5582259" y="5612466"/>
            <a:ext cx="2881312" cy="630238"/>
          </a:xfrm>
          <a:prstGeom prst="rect">
            <a:avLst/>
          </a:prstGeom>
          <a:ln/>
          <a:extLst/>
        </p:spPr>
        <p:style>
          <a:lnRef idx="1">
            <a:schemeClr val="accent1"/>
          </a:lnRef>
          <a:fillRef idx="2">
            <a:schemeClr val="accent1"/>
          </a:fillRef>
          <a:effectRef idx="1">
            <a:schemeClr val="accent1"/>
          </a:effectRef>
          <a:fontRef idx="minor">
            <a:schemeClr val="dk1"/>
          </a:fontRef>
        </p:style>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algn="ctr" eaLnBrk="1" hangingPunct="1">
              <a:spcBef>
                <a:spcPct val="50000"/>
              </a:spcBef>
            </a:pPr>
            <a:r>
              <a:rPr lang="fr-CA" sz="1400" dirty="0">
                <a:solidFill>
                  <a:schemeClr val="accent1"/>
                </a:solidFill>
                <a:latin typeface="Comic Sans MS" pitchFamily="66" charset="0"/>
              </a:rPr>
              <a:t>Progression de la sécheresse</a:t>
            </a:r>
          </a:p>
          <a:p>
            <a:pPr algn="ctr" eaLnBrk="1" hangingPunct="1">
              <a:spcBef>
                <a:spcPct val="50000"/>
              </a:spcBef>
            </a:pPr>
            <a:r>
              <a:rPr lang="fr-CA" sz="1400" b="0" dirty="0">
                <a:solidFill>
                  <a:schemeClr val="accent1"/>
                </a:solidFill>
                <a:latin typeface="Comic Sans MS" pitchFamily="66" charset="0"/>
              </a:rPr>
              <a:t> à l'échelle du globe depuis 1970</a:t>
            </a:r>
          </a:p>
        </p:txBody>
      </p:sp>
      <p:sp>
        <p:nvSpPr>
          <p:cNvPr id="9" name="ZoneTexte 8"/>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climatiques</a:t>
            </a: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Modification du régime des précipitations entre 1900 - 2005</a:t>
            </a:r>
            <a:endParaRPr lang="fr-CA" sz="1600" b="0" dirty="0">
              <a:solidFill>
                <a:srgbClr val="FFFF99"/>
              </a:solidFill>
              <a:latin typeface="Comic Sans MS" pitchFamily="66" charset="0"/>
            </a:endParaRPr>
          </a:p>
        </p:txBody>
      </p:sp>
      <p:pic>
        <p:nvPicPr>
          <p:cNvPr id="27658"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ZoneTexte 10"/>
          <p:cNvSpPr txBox="1"/>
          <p:nvPr/>
        </p:nvSpPr>
        <p:spPr>
          <a:xfrm>
            <a:off x="5881862" y="6581001"/>
            <a:ext cx="3231975" cy="276999"/>
          </a:xfrm>
          <a:prstGeom prst="rect">
            <a:avLst/>
          </a:prstGeom>
          <a:noFill/>
        </p:spPr>
        <p:txBody>
          <a:bodyPr wrap="none" rtlCol="0">
            <a:spAutoFit/>
          </a:bodyPr>
          <a:lstStyle/>
          <a:p>
            <a:r>
              <a:rPr lang="fr-CA" sz="1200" b="0" dirty="0" smtClean="0">
                <a:solidFill>
                  <a:srgbClr val="FFFF99"/>
                </a:solidFill>
                <a:latin typeface="Comic Sans MS" pitchFamily="66" charset="0"/>
              </a:rPr>
              <a:t>Source: Rapport de synthèse, GIEC 2007. </a:t>
            </a:r>
            <a:endParaRPr lang="fr-CA" sz="1200" b="0" dirty="0">
              <a:solidFill>
                <a:srgbClr val="FFFF99"/>
              </a:solidFill>
              <a:latin typeface="Comic Sans MS" pitchFamily="66" charset="0"/>
            </a:endParaRPr>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0413"/>
            <a:ext cx="9144000" cy="569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8675" name="ZoneTexte 2"/>
          <p:cNvSpPr txBox="1">
            <a:spLocks noChangeArrowheads="1"/>
          </p:cNvSpPr>
          <p:nvPr/>
        </p:nvSpPr>
        <p:spPr bwMode="auto">
          <a:xfrm>
            <a:off x="225425" y="914400"/>
            <a:ext cx="4038600" cy="846138"/>
          </a:xfrm>
          <a:prstGeom prst="rect">
            <a:avLst/>
          </a:prstGeom>
          <a:ln/>
          <a:extLst/>
        </p:spPr>
        <p:style>
          <a:lnRef idx="1">
            <a:schemeClr val="accent1"/>
          </a:lnRef>
          <a:fillRef idx="2">
            <a:schemeClr val="accent1"/>
          </a:fillRef>
          <a:effectRef idx="1">
            <a:schemeClr val="accent1"/>
          </a:effectRef>
          <a:fontRef idx="minor">
            <a:schemeClr val="dk1"/>
          </a:fontRef>
        </p:style>
        <p:txBody>
          <a:bodyPr>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algn="ctr" eaLnBrk="1" hangingPunct="1">
              <a:spcBef>
                <a:spcPct val="50000"/>
              </a:spcBef>
            </a:pPr>
            <a:r>
              <a:rPr lang="fr-CA" sz="1400" b="0" dirty="0">
                <a:solidFill>
                  <a:schemeClr val="accent1"/>
                </a:solidFill>
                <a:latin typeface="Comic Sans MS" pitchFamily="66" charset="0"/>
              </a:rPr>
              <a:t>Augmentation de l’activité cyclonique intense dans l’Atlantique Nord (depuis 1970 environ)</a:t>
            </a:r>
          </a:p>
          <a:p>
            <a:pPr algn="ctr" eaLnBrk="1" hangingPunct="1">
              <a:spcBef>
                <a:spcPct val="50000"/>
              </a:spcBef>
            </a:pPr>
            <a:r>
              <a:rPr lang="fr-CA" sz="1400" b="0" dirty="0">
                <a:solidFill>
                  <a:schemeClr val="accent1"/>
                </a:solidFill>
                <a:latin typeface="Comic Sans MS" pitchFamily="66" charset="0"/>
              </a:rPr>
              <a:t>GIEC 2007</a:t>
            </a:r>
          </a:p>
        </p:txBody>
      </p:sp>
      <p:sp>
        <p:nvSpPr>
          <p:cNvPr id="28676" name="ZoneTexte 3"/>
          <p:cNvSpPr txBox="1">
            <a:spLocks noChangeArrowheads="1"/>
          </p:cNvSpPr>
          <p:nvPr/>
        </p:nvSpPr>
        <p:spPr bwMode="auto">
          <a:xfrm>
            <a:off x="1779072" y="6575425"/>
            <a:ext cx="71320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algn="ctr" eaLnBrk="1" hangingPunct="1">
              <a:spcBef>
                <a:spcPct val="50000"/>
              </a:spcBef>
            </a:pPr>
            <a:r>
              <a:rPr lang="fr-CA" sz="1200" b="0" dirty="0">
                <a:solidFill>
                  <a:srgbClr val="FFFF99"/>
                </a:solidFill>
                <a:latin typeface="Comic Sans MS" pitchFamily="66" charset="0"/>
              </a:rPr>
              <a:t>Source: NOAA : http://www.katrina.noaa.gov/satellite/images/katrina-08-28-2005-1545zb2.jpg</a:t>
            </a:r>
          </a:p>
        </p:txBody>
      </p:sp>
      <p:sp>
        <p:nvSpPr>
          <p:cNvPr id="7" name="ZoneTexte 6"/>
          <p:cNvSpPr txBox="1"/>
          <p:nvPr/>
        </p:nvSpPr>
        <p:spPr>
          <a:xfrm>
            <a:off x="15875" y="-9525"/>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climatiques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Activité cyclonique intense</a:t>
            </a:r>
            <a:endParaRPr lang="fr-CA" sz="1600" b="0" dirty="0">
              <a:solidFill>
                <a:srgbClr val="FFFF99"/>
              </a:solidFill>
              <a:latin typeface="Comic Sans MS" pitchFamily="66" charset="0"/>
            </a:endParaRPr>
          </a:p>
        </p:txBody>
      </p:sp>
      <p:pic>
        <p:nvPicPr>
          <p:cNvPr id="28679"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Nathalie\Documents\Bader\2011-09-02 Aster\2012-07 Travail Aster\PowerPoint\circulation thermohaline GIEC 2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2743128"/>
            <a:ext cx="6248400" cy="41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ZoneTexte 6"/>
          <p:cNvSpPr txBox="1"/>
          <p:nvPr/>
        </p:nvSpPr>
        <p:spPr>
          <a:xfrm>
            <a:off x="0" y="-15039"/>
            <a:ext cx="9144000" cy="769441"/>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physiques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Quelques conséquences sur les caractéristiques de </a:t>
            </a:r>
            <a:r>
              <a:rPr lang="fr-CA" sz="1600" b="0" dirty="0">
                <a:solidFill>
                  <a:srgbClr val="FFFF99"/>
                </a:solidFill>
                <a:latin typeface="Comic Sans MS" pitchFamily="66" charset="0"/>
              </a:rPr>
              <a:t>l'eau </a:t>
            </a:r>
            <a:r>
              <a:rPr lang="fr-CA" sz="1600" b="0" dirty="0" smtClean="0">
                <a:solidFill>
                  <a:srgbClr val="FFFF99"/>
                </a:solidFill>
                <a:latin typeface="Comic Sans MS" pitchFamily="66" charset="0"/>
              </a:rPr>
              <a:t>des océans </a:t>
            </a:r>
            <a:r>
              <a:rPr lang="fr-CA" sz="1600" b="0" dirty="0">
                <a:solidFill>
                  <a:srgbClr val="FFFF99"/>
                </a:solidFill>
                <a:latin typeface="Comic Sans MS" pitchFamily="66" charset="0"/>
              </a:rPr>
              <a:t>GIEC </a:t>
            </a:r>
            <a:r>
              <a:rPr lang="fr-CA" sz="1600" b="0" dirty="0" smtClean="0">
                <a:solidFill>
                  <a:srgbClr val="FFFF99"/>
                </a:solidFill>
                <a:latin typeface="Comic Sans MS" pitchFamily="66" charset="0"/>
              </a:rPr>
              <a:t>2007</a:t>
            </a:r>
            <a:endParaRPr lang="fr-CA" sz="1600" b="0" dirty="0">
              <a:solidFill>
                <a:srgbClr val="FFFF99"/>
              </a:solidFill>
              <a:latin typeface="Comic Sans MS" pitchFamily="66" charset="0"/>
            </a:endParaRPr>
          </a:p>
        </p:txBody>
      </p:sp>
      <p:pic>
        <p:nvPicPr>
          <p:cNvPr id="25608"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ZoneTexte 7"/>
          <p:cNvSpPr txBox="1">
            <a:spLocks noChangeArrowheads="1"/>
          </p:cNvSpPr>
          <p:nvPr/>
        </p:nvSpPr>
        <p:spPr bwMode="auto">
          <a:xfrm>
            <a:off x="228600" y="3048000"/>
            <a:ext cx="1880643" cy="369332"/>
          </a:xfrm>
          <a:prstGeom prst="rect">
            <a:avLst/>
          </a:prstGeom>
          <a:ln/>
          <a:extLst/>
        </p:spPr>
        <p:style>
          <a:lnRef idx="1">
            <a:schemeClr val="accent1"/>
          </a:lnRef>
          <a:fillRef idx="2">
            <a:schemeClr val="accent1"/>
          </a:fillRef>
          <a:effectRef idx="1">
            <a:schemeClr val="accent1"/>
          </a:effectRef>
          <a:fontRef idx="minor">
            <a:schemeClr val="dk1"/>
          </a:fontRef>
        </p:style>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spcBef>
                <a:spcPct val="50000"/>
              </a:spcBef>
            </a:pPr>
            <a:r>
              <a:rPr lang="fr-CA" sz="1800" b="0" dirty="0" smtClean="0">
                <a:solidFill>
                  <a:schemeClr val="accent1"/>
                </a:solidFill>
                <a:latin typeface="Comic Sans MS" pitchFamily="66" charset="0"/>
              </a:rPr>
              <a:t>Salinité de l’eau</a:t>
            </a:r>
            <a:endParaRPr lang="fr-CA" sz="1800" b="0" dirty="0">
              <a:solidFill>
                <a:schemeClr val="accent1"/>
              </a:solidFill>
              <a:latin typeface="Comic Sans MS" pitchFamily="66" charset="0"/>
            </a:endParaRPr>
          </a:p>
        </p:txBody>
      </p:sp>
      <p:sp>
        <p:nvSpPr>
          <p:cNvPr id="11" name="ZoneTexte 7"/>
          <p:cNvSpPr txBox="1">
            <a:spLocks noChangeArrowheads="1"/>
          </p:cNvSpPr>
          <p:nvPr/>
        </p:nvSpPr>
        <p:spPr bwMode="auto">
          <a:xfrm>
            <a:off x="2393621" y="2123876"/>
            <a:ext cx="1893468" cy="369332"/>
          </a:xfrm>
          <a:prstGeom prst="rect">
            <a:avLst/>
          </a:prstGeom>
          <a:ln/>
          <a:extLst/>
        </p:spPr>
        <p:style>
          <a:lnRef idx="1">
            <a:schemeClr val="accent1"/>
          </a:lnRef>
          <a:fillRef idx="2">
            <a:schemeClr val="accent1"/>
          </a:fillRef>
          <a:effectRef idx="1">
            <a:schemeClr val="accent1"/>
          </a:effectRef>
          <a:fontRef idx="minor">
            <a:schemeClr val="dk1"/>
          </a:fontRef>
        </p:style>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algn="ctr" eaLnBrk="1" hangingPunct="1">
              <a:spcBef>
                <a:spcPct val="50000"/>
              </a:spcBef>
            </a:pPr>
            <a:r>
              <a:rPr lang="fr-CA" sz="1800" b="0" dirty="0" smtClean="0">
                <a:solidFill>
                  <a:schemeClr val="accent1"/>
                </a:solidFill>
                <a:latin typeface="Comic Sans MS" pitchFamily="66" charset="0"/>
              </a:rPr>
              <a:t>Couche de glace</a:t>
            </a:r>
            <a:endParaRPr lang="fr-CA" sz="1800" b="0" dirty="0">
              <a:solidFill>
                <a:schemeClr val="accent1"/>
              </a:solidFill>
              <a:latin typeface="Comic Sans MS" pitchFamily="66" charset="0"/>
            </a:endParaRPr>
          </a:p>
        </p:txBody>
      </p:sp>
      <p:sp>
        <p:nvSpPr>
          <p:cNvPr id="12" name="ZoneTexte 7"/>
          <p:cNvSpPr txBox="1">
            <a:spLocks noChangeArrowheads="1"/>
          </p:cNvSpPr>
          <p:nvPr/>
        </p:nvSpPr>
        <p:spPr bwMode="auto">
          <a:xfrm>
            <a:off x="6019801" y="1956256"/>
            <a:ext cx="2943434" cy="369332"/>
          </a:xfrm>
          <a:prstGeom prst="rect">
            <a:avLst/>
          </a:prstGeom>
          <a:ln/>
          <a:extLst/>
        </p:spPr>
        <p:style>
          <a:lnRef idx="1">
            <a:schemeClr val="accent1"/>
          </a:lnRef>
          <a:fillRef idx="2">
            <a:schemeClr val="accent1"/>
          </a:fillRef>
          <a:effectRef idx="1">
            <a:schemeClr val="accent1"/>
          </a:effectRef>
          <a:fontRef idx="minor">
            <a:schemeClr val="dk1"/>
          </a:fontRef>
        </p:style>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algn="ctr" eaLnBrk="1" hangingPunct="1">
              <a:spcBef>
                <a:spcPct val="50000"/>
              </a:spcBef>
            </a:pPr>
            <a:r>
              <a:rPr lang="fr-CA" sz="1800" b="0" dirty="0" smtClean="0">
                <a:solidFill>
                  <a:schemeClr val="accent1"/>
                </a:solidFill>
                <a:latin typeface="Comic Sans MS" pitchFamily="66" charset="0"/>
              </a:rPr>
              <a:t>Concentration en oxygène</a:t>
            </a:r>
            <a:endParaRPr lang="fr-CA" sz="1800" b="0" dirty="0">
              <a:solidFill>
                <a:schemeClr val="accent1"/>
              </a:solidFill>
              <a:latin typeface="Comic Sans MS" pitchFamily="66" charset="0"/>
            </a:endParaRPr>
          </a:p>
        </p:txBody>
      </p:sp>
      <p:sp>
        <p:nvSpPr>
          <p:cNvPr id="13" name="ZoneTexte 7"/>
          <p:cNvSpPr txBox="1">
            <a:spLocks noChangeArrowheads="1"/>
          </p:cNvSpPr>
          <p:nvPr/>
        </p:nvSpPr>
        <p:spPr bwMode="auto">
          <a:xfrm>
            <a:off x="1388937" y="4798771"/>
            <a:ext cx="1705226" cy="646331"/>
          </a:xfrm>
          <a:prstGeom prst="rect">
            <a:avLst/>
          </a:prstGeom>
          <a:ln/>
          <a:extLst/>
        </p:spPr>
        <p:style>
          <a:lnRef idx="1">
            <a:schemeClr val="accent1"/>
          </a:lnRef>
          <a:fillRef idx="2">
            <a:schemeClr val="accent1"/>
          </a:fillRef>
          <a:effectRef idx="1">
            <a:schemeClr val="accent1"/>
          </a:effectRef>
          <a:fontRef idx="minor">
            <a:schemeClr val="dk1"/>
          </a:fontRef>
        </p:style>
        <p:txBody>
          <a:bodyPr wrap="squar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algn="ctr" eaLnBrk="1" hangingPunct="1">
              <a:spcBef>
                <a:spcPct val="50000"/>
              </a:spcBef>
            </a:pPr>
            <a:r>
              <a:rPr lang="fr-CA" sz="1800" b="0" dirty="0" smtClean="0">
                <a:solidFill>
                  <a:schemeClr val="accent1"/>
                </a:solidFill>
                <a:latin typeface="Comic Sans MS" pitchFamily="66" charset="0"/>
              </a:rPr>
              <a:t>Circulation </a:t>
            </a:r>
            <a:r>
              <a:rPr lang="fr-CA" sz="1800" b="0" dirty="0" err="1" smtClean="0">
                <a:solidFill>
                  <a:schemeClr val="accent1"/>
                </a:solidFill>
                <a:latin typeface="Comic Sans MS" pitchFamily="66" charset="0"/>
              </a:rPr>
              <a:t>thermohaline</a:t>
            </a:r>
            <a:endParaRPr lang="fr-CA" sz="1800" b="0" dirty="0">
              <a:solidFill>
                <a:schemeClr val="accent1"/>
              </a:solidFill>
              <a:latin typeface="Comic Sans MS" pitchFamily="66" charset="0"/>
            </a:endParaRPr>
          </a:p>
        </p:txBody>
      </p:sp>
      <p:sp>
        <p:nvSpPr>
          <p:cNvPr id="14" name="ZoneTexte 13"/>
          <p:cNvSpPr txBox="1"/>
          <p:nvPr/>
        </p:nvSpPr>
        <p:spPr>
          <a:xfrm>
            <a:off x="139700" y="990601"/>
            <a:ext cx="4203700" cy="907941"/>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defRPr/>
            </a:pPr>
            <a:r>
              <a:rPr lang="fr-CA" sz="1800" dirty="0">
                <a:solidFill>
                  <a:schemeClr val="accent1"/>
                </a:solidFill>
                <a:latin typeface="Comic Sans MS" pitchFamily="66" charset="0"/>
              </a:rPr>
              <a:t>Acidification des océans </a:t>
            </a:r>
            <a:r>
              <a:rPr lang="fr-CA" sz="1800" b="0" dirty="0">
                <a:solidFill>
                  <a:schemeClr val="accent1"/>
                </a:solidFill>
                <a:latin typeface="Comic Sans MS" pitchFamily="66" charset="0"/>
              </a:rPr>
              <a:t>GIEC 2007</a:t>
            </a:r>
          </a:p>
          <a:p>
            <a:pPr>
              <a:spcBef>
                <a:spcPct val="50000"/>
              </a:spcBef>
              <a:defRPr/>
            </a:pPr>
            <a:r>
              <a:rPr lang="fr-CA" sz="1400" b="0" dirty="0">
                <a:solidFill>
                  <a:schemeClr val="accent1"/>
                </a:solidFill>
                <a:latin typeface="Comic Sans MS" pitchFamily="66" charset="0"/>
              </a:rPr>
              <a:t>Diminution du pH de l’eau de mer due à l’absorption de dioxyde de carbone anthropique.  </a:t>
            </a:r>
          </a:p>
        </p:txBody>
      </p:sp>
      <p:sp>
        <p:nvSpPr>
          <p:cNvPr id="15" name="ZoneTexte 14"/>
          <p:cNvSpPr txBox="1"/>
          <p:nvPr/>
        </p:nvSpPr>
        <p:spPr>
          <a:xfrm>
            <a:off x="5105400" y="1290683"/>
            <a:ext cx="3303588" cy="30777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spcBef>
                <a:spcPct val="50000"/>
              </a:spcBef>
              <a:defRPr/>
            </a:pPr>
            <a:r>
              <a:rPr lang="fr-CA" sz="1400" b="0" dirty="0" smtClean="0">
                <a:solidFill>
                  <a:schemeClr val="accent1"/>
                </a:solidFill>
                <a:latin typeface="Comic Sans MS" pitchFamily="66" charset="0"/>
              </a:rPr>
              <a:t>Affecte la croissance des coraux</a:t>
            </a:r>
            <a:endParaRPr lang="fr-CA" sz="1400" b="0" dirty="0">
              <a:solidFill>
                <a:schemeClr val="accent1"/>
              </a:solidFill>
              <a:latin typeface="Comic Sans MS" pitchFamily="66" charset="0"/>
            </a:endParaRPr>
          </a:p>
        </p:txBody>
      </p:sp>
      <p:cxnSp>
        <p:nvCxnSpPr>
          <p:cNvPr id="16" name="Connecteur droit avec flèche 15"/>
          <p:cNvCxnSpPr>
            <a:stCxn id="14" idx="3"/>
            <a:endCxn id="15" idx="1"/>
          </p:cNvCxnSpPr>
          <p:nvPr/>
        </p:nvCxnSpPr>
        <p:spPr bwMode="auto">
          <a:xfrm>
            <a:off x="4343400" y="1444572"/>
            <a:ext cx="762000" cy="0"/>
          </a:xfrm>
          <a:prstGeom prst="straightConnector1">
            <a:avLst/>
          </a:prstGeom>
          <a:noFill/>
          <a:ln w="38100" cap="flat" cmpd="sng" algn="ctr">
            <a:solidFill>
              <a:srgbClr val="FFFF99"/>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Imag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863" y="1433000"/>
            <a:ext cx="2882900" cy="259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Imag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25763" y="1574245"/>
            <a:ext cx="1797229" cy="478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Imag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800" y="4307708"/>
            <a:ext cx="2733161" cy="2547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Imag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750343" y="4307708"/>
            <a:ext cx="1669257" cy="444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5" name="ZoneTexte 8"/>
          <p:cNvSpPr txBox="1">
            <a:spLocks noChangeArrowheads="1"/>
          </p:cNvSpPr>
          <p:nvPr/>
        </p:nvSpPr>
        <p:spPr bwMode="auto">
          <a:xfrm>
            <a:off x="5858362" y="5245516"/>
            <a:ext cx="2928631" cy="287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algn="ctr" eaLnBrk="1" hangingPunct="1">
              <a:spcBef>
                <a:spcPct val="50000"/>
              </a:spcBef>
            </a:pPr>
            <a:r>
              <a:rPr lang="fr-CA" sz="1200" b="0" dirty="0">
                <a:latin typeface="Comic Sans MS" pitchFamily="66" charset="0"/>
              </a:rPr>
              <a:t>http://nsidc.org/arcticseaicenews/</a:t>
            </a:r>
          </a:p>
        </p:txBody>
      </p:sp>
      <p:sp>
        <p:nvSpPr>
          <p:cNvPr id="11" name="ZoneTexte 10"/>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physiques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La</a:t>
            </a:r>
            <a:r>
              <a:rPr lang="fr-CA" sz="1600" dirty="0" smtClean="0">
                <a:solidFill>
                  <a:srgbClr val="FFFF99"/>
                </a:solidFill>
                <a:latin typeface="Comic Sans MS" pitchFamily="66" charset="0"/>
              </a:rPr>
              <a:t> </a:t>
            </a:r>
            <a:r>
              <a:rPr lang="fr-CA" sz="1600" b="0" dirty="0" smtClean="0">
                <a:solidFill>
                  <a:srgbClr val="FFFF99"/>
                </a:solidFill>
                <a:latin typeface="Comic Sans MS" pitchFamily="66" charset="0"/>
              </a:rPr>
              <a:t>fonte de glace</a:t>
            </a:r>
            <a:endParaRPr lang="fr-CA" sz="1600" b="0" dirty="0">
              <a:solidFill>
                <a:srgbClr val="FFFF99"/>
              </a:solidFill>
              <a:latin typeface="Comic Sans MS" pitchFamily="66" charset="0"/>
            </a:endParaRPr>
          </a:p>
        </p:txBody>
      </p:sp>
      <p:pic>
        <p:nvPicPr>
          <p:cNvPr id="32778" name="Picture 7" descr="C:\Users\Nathalie\Documents\Bader\CC\CC.Data\image-308885-galleryV9-earth.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13"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00600" y="1735574"/>
            <a:ext cx="4343400" cy="3509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ZoneTexte 1"/>
          <p:cNvSpPr txBox="1"/>
          <p:nvPr/>
        </p:nvSpPr>
        <p:spPr>
          <a:xfrm>
            <a:off x="5448300" y="1597074"/>
            <a:ext cx="3048000" cy="276999"/>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fr-CA" sz="1200" b="0" dirty="0" smtClean="0">
                <a:solidFill>
                  <a:srgbClr val="002060"/>
                </a:solidFill>
                <a:latin typeface="Comic Sans MS" pitchFamily="66" charset="0"/>
              </a:rPr>
              <a:t>Étendue de la glace de mer en arctique</a:t>
            </a:r>
            <a:endParaRPr lang="fr-CA" sz="1200" b="0" dirty="0">
              <a:solidFill>
                <a:srgbClr val="002060"/>
              </a:solidFill>
              <a:latin typeface="Comic Sans MS" pitchFamily="66" charset="0"/>
            </a:endParaRPr>
          </a:p>
        </p:txBody>
      </p:sp>
      <p:sp>
        <p:nvSpPr>
          <p:cNvPr id="12" name="ZoneTexte 11"/>
          <p:cNvSpPr txBox="1"/>
          <p:nvPr/>
        </p:nvSpPr>
        <p:spPr>
          <a:xfrm>
            <a:off x="0" y="769938"/>
            <a:ext cx="4965700" cy="630942"/>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ctr">
              <a:spcBef>
                <a:spcPct val="50000"/>
              </a:spcBef>
              <a:defRPr/>
            </a:pPr>
            <a:r>
              <a:rPr lang="fr-CA" sz="1400" dirty="0">
                <a:solidFill>
                  <a:schemeClr val="accent1"/>
                </a:solidFill>
                <a:latin typeface="Comic Sans MS" pitchFamily="66" charset="0"/>
                <a:cs typeface="+mn-cs"/>
              </a:rPr>
              <a:t>Fonte </a:t>
            </a:r>
            <a:r>
              <a:rPr lang="fr-CA" sz="1400" dirty="0" smtClean="0">
                <a:solidFill>
                  <a:schemeClr val="accent1"/>
                </a:solidFill>
                <a:latin typeface="Comic Sans MS" pitchFamily="66" charset="0"/>
                <a:cs typeface="+mn-cs"/>
              </a:rPr>
              <a:t>de la banquise Arctique</a:t>
            </a:r>
          </a:p>
          <a:p>
            <a:pPr algn="ctr">
              <a:spcBef>
                <a:spcPct val="50000"/>
              </a:spcBef>
              <a:defRPr/>
            </a:pPr>
            <a:r>
              <a:rPr lang="fr-CA" sz="1400" dirty="0" smtClean="0">
                <a:solidFill>
                  <a:schemeClr val="accent1"/>
                </a:solidFill>
                <a:latin typeface="Comic Sans MS" pitchFamily="66" charset="0"/>
                <a:cs typeface="+mn-cs"/>
              </a:rPr>
              <a:t> </a:t>
            </a:r>
            <a:r>
              <a:rPr lang="fr-CA" sz="1400" b="0" dirty="0" smtClean="0">
                <a:solidFill>
                  <a:schemeClr val="accent1"/>
                </a:solidFill>
                <a:latin typeface="Comic Sans MS" pitchFamily="66" charset="0"/>
                <a:cs typeface="+mn-cs"/>
              </a:rPr>
              <a:t>La banquise occupe </a:t>
            </a:r>
            <a:r>
              <a:rPr lang="fr-CA" sz="1400" b="0" dirty="0">
                <a:solidFill>
                  <a:schemeClr val="accent1"/>
                </a:solidFill>
                <a:latin typeface="Comic Sans MS" pitchFamily="66" charset="0"/>
                <a:cs typeface="+mn-cs"/>
              </a:rPr>
              <a:t>une moins grande </a:t>
            </a:r>
            <a:r>
              <a:rPr lang="fr-CA" sz="1400" b="0" dirty="0" smtClean="0">
                <a:solidFill>
                  <a:schemeClr val="accent1"/>
                </a:solidFill>
                <a:latin typeface="Comic Sans MS" pitchFamily="66" charset="0"/>
                <a:cs typeface="+mn-cs"/>
              </a:rPr>
              <a:t>superficie</a:t>
            </a:r>
            <a:endParaRPr lang="fr-CA" sz="1400" b="0" dirty="0">
              <a:solidFill>
                <a:schemeClr val="accent1"/>
              </a:solidFill>
              <a:latin typeface="Comic Sans MS" pitchFamily="66" charset="0"/>
              <a:cs typeface="+mn-cs"/>
            </a:endParaRPr>
          </a:p>
        </p:txBody>
      </p:sp>
      <p:sp>
        <p:nvSpPr>
          <p:cNvPr id="3" name="ZoneTexte 2"/>
          <p:cNvSpPr txBox="1"/>
          <p:nvPr/>
        </p:nvSpPr>
        <p:spPr>
          <a:xfrm>
            <a:off x="5152273" y="50525"/>
            <a:ext cx="3991727" cy="121571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spcBef>
                <a:spcPct val="50000"/>
              </a:spcBef>
              <a:defRPr/>
            </a:pPr>
            <a:r>
              <a:rPr lang="fr-CA" sz="1400" dirty="0">
                <a:solidFill>
                  <a:schemeClr val="accent1"/>
                </a:solidFill>
                <a:latin typeface="Comic Sans MS" pitchFamily="66" charset="0"/>
                <a:cs typeface="+mn-cs"/>
              </a:rPr>
              <a:t>Fonte massive de la neige et de la glace </a:t>
            </a:r>
            <a:r>
              <a:rPr lang="fr-CA" sz="1000" dirty="0">
                <a:solidFill>
                  <a:schemeClr val="accent1"/>
                </a:solidFill>
                <a:latin typeface="Comic Sans MS" pitchFamily="66" charset="0"/>
                <a:cs typeface="+mn-cs"/>
              </a:rPr>
              <a:t>GIEC 2007</a:t>
            </a:r>
          </a:p>
          <a:p>
            <a:pPr marL="285750" indent="-285750">
              <a:spcBef>
                <a:spcPct val="50000"/>
              </a:spcBef>
              <a:buFont typeface="Arial" pitchFamily="34" charset="0"/>
              <a:buChar char="•"/>
              <a:defRPr/>
            </a:pPr>
            <a:r>
              <a:rPr lang="fr-CA" sz="1400" b="0" dirty="0">
                <a:solidFill>
                  <a:schemeClr val="accent1"/>
                </a:solidFill>
                <a:latin typeface="Comic Sans MS" pitchFamily="66" charset="0"/>
                <a:cs typeface="+mn-cs"/>
              </a:rPr>
              <a:t>Les glaces et la couverture neigeuse occupent une moins grande superficie dans les deux hémisphères.</a:t>
            </a:r>
          </a:p>
        </p:txBody>
      </p:sp>
      <p:sp>
        <p:nvSpPr>
          <p:cNvPr id="13" name="ZoneTexte 12"/>
          <p:cNvSpPr txBox="1"/>
          <p:nvPr/>
        </p:nvSpPr>
        <p:spPr>
          <a:xfrm>
            <a:off x="4722992" y="5861853"/>
            <a:ext cx="403860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spcBef>
                <a:spcPct val="50000"/>
              </a:spcBef>
              <a:defRPr/>
            </a:pPr>
            <a:r>
              <a:rPr lang="fr-CA" sz="1400" dirty="0">
                <a:solidFill>
                  <a:srgbClr val="002060"/>
                </a:solidFill>
                <a:latin typeface="Comic Sans MS" pitchFamily="66" charset="0"/>
                <a:cs typeface="+mn-cs"/>
              </a:rPr>
              <a:t>Fonte </a:t>
            </a:r>
            <a:r>
              <a:rPr lang="fr-CA" sz="1400" dirty="0" smtClean="0">
                <a:solidFill>
                  <a:srgbClr val="002060"/>
                </a:solidFill>
                <a:latin typeface="Comic Sans MS" pitchFamily="66" charset="0"/>
                <a:cs typeface="+mn-cs"/>
              </a:rPr>
              <a:t>de la banquise Arctique</a:t>
            </a:r>
          </a:p>
          <a:p>
            <a:pPr algn="ctr">
              <a:spcBef>
                <a:spcPct val="50000"/>
              </a:spcBef>
              <a:defRPr/>
            </a:pPr>
            <a:r>
              <a:rPr lang="fr-CA" sz="1400" dirty="0" smtClean="0">
                <a:solidFill>
                  <a:srgbClr val="002060"/>
                </a:solidFill>
                <a:latin typeface="Comic Sans MS" pitchFamily="66" charset="0"/>
                <a:cs typeface="+mn-cs"/>
              </a:rPr>
              <a:t> </a:t>
            </a:r>
            <a:r>
              <a:rPr lang="fr-CA" sz="1400" b="0" dirty="0" smtClean="0">
                <a:solidFill>
                  <a:srgbClr val="002060"/>
                </a:solidFill>
                <a:latin typeface="Comic Sans MS" pitchFamily="66" charset="0"/>
                <a:cs typeface="+mn-cs"/>
              </a:rPr>
              <a:t>Lien vers une vidéo: </a:t>
            </a:r>
            <a:r>
              <a:rPr lang="fr-CA" sz="1400" b="0" dirty="0" smtClean="0">
                <a:solidFill>
                  <a:srgbClr val="002060"/>
                </a:solidFill>
                <a:latin typeface="Comic Sans MS" pitchFamily="66" charset="0"/>
                <a:cs typeface="+mn-cs"/>
                <a:hlinkClick r:id="rId9"/>
              </a:rPr>
              <a:t>cliquez ici</a:t>
            </a:r>
            <a:endParaRPr lang="fr-CA" sz="1400" b="0" dirty="0" smtClean="0">
              <a:solidFill>
                <a:srgbClr val="002060"/>
              </a:solidFill>
              <a:latin typeface="Comic Sans MS" pitchFamily="66" charset="0"/>
              <a:cs typeface="+mn-cs"/>
            </a:endParaRPr>
          </a:p>
          <a:p>
            <a:pPr algn="ctr">
              <a:spcBef>
                <a:spcPct val="50000"/>
              </a:spcBef>
              <a:defRPr/>
            </a:pPr>
            <a:r>
              <a:rPr lang="fr-CA" sz="1400" b="0" dirty="0">
                <a:solidFill>
                  <a:srgbClr val="002060"/>
                </a:solidFill>
                <a:latin typeface="Comic Sans MS" pitchFamily="66" charset="0"/>
              </a:rPr>
              <a:t>Évolution du type de glace et de sa superficie</a:t>
            </a:r>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69441"/>
          </a:xfrm>
          <a:prstGeom prst="rect">
            <a:avLst/>
          </a:prstGeom>
          <a:solidFill>
            <a:schemeClr val="accent1">
              <a:lumMod val="75000"/>
              <a:alpha val="68000"/>
            </a:schemeClr>
          </a:solidFill>
          <a:ln>
            <a:noFill/>
          </a:ln>
        </p:spPr>
        <p:txBody>
          <a:bodyPr>
            <a:spAutoFit/>
          </a:bodyPr>
          <a:lstStyle/>
          <a:p>
            <a:pPr>
              <a:defRPr/>
            </a:pPr>
            <a:r>
              <a:rPr lang="fr-CA" dirty="0"/>
              <a:t>	</a:t>
            </a:r>
            <a:endParaRPr lang="fr-CA" dirty="0" smtClean="0"/>
          </a:p>
          <a:p>
            <a:pPr>
              <a:defRPr/>
            </a:pPr>
            <a:endParaRPr lang="fr-CA" sz="16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497"/>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Espace réservé du contenu 5"/>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2839389" y="0"/>
            <a:ext cx="6304611" cy="4114799"/>
          </a:xfrm>
        </p:spPr>
      </p:pic>
      <p:sp>
        <p:nvSpPr>
          <p:cNvPr id="14" name="ZoneTexte 13"/>
          <p:cNvSpPr txBox="1"/>
          <p:nvPr/>
        </p:nvSpPr>
        <p:spPr>
          <a:xfrm>
            <a:off x="777875" y="497"/>
            <a:ext cx="3641726" cy="769441"/>
          </a:xfrm>
          <a:prstGeom prst="rect">
            <a:avLst/>
          </a:prstGeom>
          <a:solidFill>
            <a:schemeClr val="accent1">
              <a:lumMod val="75000"/>
            </a:schemeClr>
          </a:solidFill>
          <a:ln>
            <a:noFill/>
          </a:ln>
        </p:spPr>
        <p:txBody>
          <a:bodyPr wrap="square">
            <a:spAutoFit/>
          </a:bodyPr>
          <a:lstStyle/>
          <a:p>
            <a:pPr>
              <a:defRPr/>
            </a:pPr>
            <a:r>
              <a:rPr lang="fr-CA" b="0" dirty="0" smtClean="0">
                <a:solidFill>
                  <a:srgbClr val="FFFF99"/>
                </a:solidFill>
                <a:latin typeface="Comic Sans MS" pitchFamily="66" charset="0"/>
              </a:rPr>
              <a:t> Indicateur physique</a:t>
            </a:r>
            <a:endParaRPr lang="fr-CA" b="0" dirty="0">
              <a:solidFill>
                <a:srgbClr val="FFFF99"/>
              </a:solidFill>
              <a:latin typeface="Comic Sans MS" pitchFamily="66" charset="0"/>
            </a:endParaRPr>
          </a:p>
          <a:p>
            <a:pPr>
              <a:defRPr/>
            </a:pPr>
            <a:r>
              <a:rPr lang="fr-CA" sz="1600" b="0" dirty="0" smtClean="0">
                <a:solidFill>
                  <a:srgbClr val="FFFF99"/>
                </a:solidFill>
                <a:latin typeface="Comic Sans MS" pitchFamily="66" charset="0"/>
              </a:rPr>
              <a:t>  Élévation du niveau de la mer</a:t>
            </a:r>
            <a:endParaRPr lang="fr-CA" sz="1600" b="0" dirty="0">
              <a:solidFill>
                <a:srgbClr val="FFFF99"/>
              </a:solidFill>
              <a:latin typeface="Comic Sans MS" pitchFamily="66" charset="0"/>
            </a:endParaRPr>
          </a:p>
        </p:txBody>
      </p:sp>
      <p:sp>
        <p:nvSpPr>
          <p:cNvPr id="2" name="ZoneTexte 1"/>
          <p:cNvSpPr txBox="1"/>
          <p:nvPr/>
        </p:nvSpPr>
        <p:spPr>
          <a:xfrm>
            <a:off x="5715000" y="0"/>
            <a:ext cx="3429000" cy="646331"/>
          </a:xfrm>
          <a:prstGeom prst="rect">
            <a:avLst/>
          </a:prstGeom>
          <a:noFill/>
        </p:spPr>
        <p:txBody>
          <a:bodyPr wrap="square" rtlCol="0">
            <a:spAutoFit/>
          </a:bodyPr>
          <a:lstStyle/>
          <a:p>
            <a:r>
              <a:rPr lang="fr-CA" sz="1200" b="0" dirty="0">
                <a:solidFill>
                  <a:srgbClr val="FFFF99"/>
                </a:solidFill>
                <a:latin typeface="Comic Sans MS" pitchFamily="66" charset="0"/>
              </a:rPr>
              <a:t>Source: </a:t>
            </a:r>
            <a:r>
              <a:rPr lang="fr-CA" sz="1200" b="0" dirty="0" smtClean="0">
                <a:solidFill>
                  <a:srgbClr val="FFFF99"/>
                </a:solidFill>
                <a:latin typeface="Comic Sans MS" pitchFamily="66" charset="0"/>
              </a:rPr>
              <a:t>Peter </a:t>
            </a:r>
            <a:r>
              <a:rPr lang="fr-CA" sz="1200" b="0" dirty="0" err="1" smtClean="0">
                <a:solidFill>
                  <a:srgbClr val="FFFF99"/>
                </a:solidFill>
                <a:latin typeface="Comic Sans MS" pitchFamily="66" charset="0"/>
              </a:rPr>
              <a:t>Prokosch</a:t>
            </a:r>
            <a:r>
              <a:rPr lang="fr-CA" sz="1200" b="0" dirty="0" smtClean="0">
                <a:solidFill>
                  <a:srgbClr val="FFFF99"/>
                </a:solidFill>
                <a:latin typeface="Comic Sans MS" pitchFamily="66" charset="0"/>
              </a:rPr>
              <a:t>, </a:t>
            </a:r>
            <a:r>
              <a:rPr lang="fr-CA" sz="1200" b="0" dirty="0" err="1" smtClean="0">
                <a:solidFill>
                  <a:srgbClr val="FFFF99"/>
                </a:solidFill>
                <a:latin typeface="Comic Sans MS" pitchFamily="66" charset="0"/>
              </a:rPr>
              <a:t>Grid</a:t>
            </a:r>
            <a:r>
              <a:rPr lang="fr-CA" sz="1200" b="0" dirty="0" smtClean="0">
                <a:solidFill>
                  <a:srgbClr val="FFFF99"/>
                </a:solidFill>
                <a:latin typeface="Comic Sans MS" pitchFamily="66" charset="0"/>
              </a:rPr>
              <a:t>-Arendal, UNEP</a:t>
            </a:r>
          </a:p>
          <a:p>
            <a:r>
              <a:rPr lang="fr-CA" sz="1200" b="0" dirty="0" smtClean="0">
                <a:solidFill>
                  <a:srgbClr val="FFFF99"/>
                </a:solidFill>
                <a:latin typeface="Comic Sans MS" pitchFamily="66" charset="0"/>
              </a:rPr>
              <a:t>http</a:t>
            </a:r>
            <a:r>
              <a:rPr lang="fr-CA" sz="1200" b="0" dirty="0">
                <a:solidFill>
                  <a:srgbClr val="FFFF99"/>
                </a:solidFill>
                <a:latin typeface="Comic Sans MS" pitchFamily="66" charset="0"/>
              </a:rPr>
              <a:t>://www.grida.no/photolib/detail/glacier-ice-and-sea-ice-antarctic-peninsula_e935</a:t>
            </a:r>
          </a:p>
        </p:txBody>
      </p:sp>
      <p:sp>
        <p:nvSpPr>
          <p:cNvPr id="15" name="ZoneTexte 14"/>
          <p:cNvSpPr txBox="1"/>
          <p:nvPr/>
        </p:nvSpPr>
        <p:spPr>
          <a:xfrm>
            <a:off x="-5366" y="2495708"/>
            <a:ext cx="2882900" cy="1200329"/>
          </a:xfrm>
          <a:prstGeom prst="rect">
            <a:avLst/>
          </a:prstGeom>
          <a:noFill/>
        </p:spPr>
        <p:txBody>
          <a:bodyPr wrap="square" rtlCol="0">
            <a:spAutoFit/>
          </a:bodyPr>
          <a:lstStyle/>
          <a:p>
            <a:r>
              <a:rPr lang="fr-CA" sz="1200" b="0" dirty="0" smtClean="0">
                <a:solidFill>
                  <a:srgbClr val="FFFF99"/>
                </a:solidFill>
                <a:latin typeface="Comic Sans MS" pitchFamily="66" charset="0"/>
              </a:rPr>
              <a:t>Source: GIEC 2007:</a:t>
            </a:r>
          </a:p>
          <a:p>
            <a:r>
              <a:rPr lang="fr-CA" sz="1200" b="0" i="1" dirty="0" smtClean="0">
                <a:solidFill>
                  <a:srgbClr val="FFFF99"/>
                </a:solidFill>
                <a:latin typeface="Comic Sans MS" pitchFamily="66" charset="0"/>
              </a:rPr>
              <a:t>Les </a:t>
            </a:r>
            <a:r>
              <a:rPr lang="fr-CA" sz="1200" b="0" i="1" dirty="0">
                <a:solidFill>
                  <a:srgbClr val="FFFF99"/>
                </a:solidFill>
                <a:latin typeface="Comic Sans MS" pitchFamily="66" charset="0"/>
              </a:rPr>
              <a:t>éléments scientifiques. G</a:t>
            </a:r>
            <a:r>
              <a:rPr lang="fr-CA" sz="1200" b="0" i="1" dirty="0" smtClean="0">
                <a:solidFill>
                  <a:srgbClr val="FFFF99"/>
                </a:solidFill>
                <a:latin typeface="Comic Sans MS" pitchFamily="66" charset="0"/>
              </a:rPr>
              <a:t>roupe </a:t>
            </a:r>
            <a:r>
              <a:rPr lang="fr-CA" sz="1200" b="0" i="1" dirty="0">
                <a:solidFill>
                  <a:srgbClr val="FFFF99"/>
                </a:solidFill>
                <a:latin typeface="Comic Sans MS" pitchFamily="66" charset="0"/>
              </a:rPr>
              <a:t>de travail </a:t>
            </a:r>
            <a:r>
              <a:rPr lang="fr-CA" sz="1200" b="0" i="1" dirty="0" smtClean="0">
                <a:solidFill>
                  <a:srgbClr val="FFFF99"/>
                </a:solidFill>
                <a:latin typeface="Comic Sans MS" pitchFamily="66" charset="0"/>
              </a:rPr>
              <a:t>I</a:t>
            </a:r>
          </a:p>
          <a:p>
            <a:endParaRPr lang="fr-CA" sz="1200" b="0" dirty="0">
              <a:solidFill>
                <a:srgbClr val="FFFF99"/>
              </a:solidFill>
              <a:latin typeface="Comic Sans MS" pitchFamily="66" charset="0"/>
            </a:endParaRPr>
          </a:p>
          <a:p>
            <a:r>
              <a:rPr lang="fr-CA" sz="1200" b="0" dirty="0">
                <a:solidFill>
                  <a:srgbClr val="FFFF99"/>
                </a:solidFill>
                <a:latin typeface="Comic Sans MS" pitchFamily="66" charset="0"/>
              </a:rPr>
              <a:t>http://www.ipcc.ch/pdf/assessment-report/ar4/wg1/ar4-wg1-ts-fr.pdf</a:t>
            </a:r>
          </a:p>
        </p:txBody>
      </p:sp>
      <p:sp>
        <p:nvSpPr>
          <p:cNvPr id="19" name="ZoneTexte 18"/>
          <p:cNvSpPr txBox="1"/>
          <p:nvPr/>
        </p:nvSpPr>
        <p:spPr>
          <a:xfrm>
            <a:off x="4538730" y="3401420"/>
            <a:ext cx="3325437" cy="307777"/>
          </a:xfrm>
          <a:prstGeom prst="rect">
            <a:avLst/>
          </a:prstGeom>
          <a:solidFill>
            <a:srgbClr val="FF9966"/>
          </a:solidFill>
        </p:spPr>
        <p:txBody>
          <a:bodyPr wrap="square" rtlCol="0">
            <a:spAutoFit/>
          </a:bodyPr>
          <a:lstStyle/>
          <a:p>
            <a:r>
              <a:rPr lang="fr-CA" sz="1400" b="0" dirty="0" smtClean="0">
                <a:solidFill>
                  <a:schemeClr val="bg2"/>
                </a:solidFill>
                <a:latin typeface="Comic Sans MS" pitchFamily="66" charset="0"/>
              </a:rPr>
              <a:t>Élévation du niveau de la mer [mm/an]</a:t>
            </a:r>
            <a:endParaRPr lang="fr-CA" sz="1400" b="0" dirty="0">
              <a:solidFill>
                <a:schemeClr val="bg2"/>
              </a:solidFill>
              <a:latin typeface="Comic Sans MS" pitchFamily="66" charset="0"/>
            </a:endParaRPr>
          </a:p>
        </p:txBody>
      </p:sp>
      <p:pic>
        <p:nvPicPr>
          <p:cNvPr id="13" name="Imag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706592"/>
            <a:ext cx="9143999" cy="3151408"/>
          </a:xfrm>
          <a:prstGeom prst="rect">
            <a:avLst/>
          </a:prstGeom>
        </p:spPr>
      </p:pic>
      <p:sp>
        <p:nvSpPr>
          <p:cNvPr id="10" name="Rectangle 9"/>
          <p:cNvSpPr/>
          <p:nvPr/>
        </p:nvSpPr>
        <p:spPr bwMode="auto">
          <a:xfrm>
            <a:off x="3206750" y="5791200"/>
            <a:ext cx="685800" cy="265627"/>
          </a:xfrm>
          <a:prstGeom prst="rect">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
        <p:nvSpPr>
          <p:cNvPr id="11" name="Rectangle 10"/>
          <p:cNvSpPr/>
          <p:nvPr/>
        </p:nvSpPr>
        <p:spPr bwMode="auto">
          <a:xfrm>
            <a:off x="6477000" y="5791199"/>
            <a:ext cx="685800" cy="265627"/>
          </a:xfrm>
          <a:prstGeom prst="rect">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endParaRPr>
          </a:p>
        </p:txBody>
      </p:sp>
    </p:spTree>
    <p:extLst>
      <p:ext uri="{BB962C8B-B14F-4D97-AF65-F5344CB8AC3E}">
        <p14:creationId xmlns:p14="http://schemas.microsoft.com/office/powerpoint/2010/main" val="171689043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Indicateurs biologiques</a:t>
            </a:r>
            <a:endParaRPr lang="fr-CA" b="0" dirty="0">
              <a:solidFill>
                <a:srgbClr val="FFFF99"/>
              </a:solidFill>
              <a:latin typeface="Comic Sans MS" pitchFamily="66" charset="0"/>
            </a:endParaRPr>
          </a:p>
          <a:p>
            <a:pPr>
              <a:defRPr/>
            </a:pPr>
            <a:r>
              <a:rPr lang="fr-CA" sz="1600" dirty="0">
                <a:solidFill>
                  <a:srgbClr val="FFFF99"/>
                </a:solidFill>
                <a:latin typeface="Comic Sans MS" pitchFamily="66" charset="0"/>
              </a:rPr>
              <a:t>	</a:t>
            </a:r>
            <a:r>
              <a:rPr lang="fr-CA" sz="1600" b="0" dirty="0" smtClean="0">
                <a:solidFill>
                  <a:srgbClr val="FFFF99"/>
                </a:solidFill>
                <a:latin typeface="Comic Sans MS" pitchFamily="66" charset="0"/>
              </a:rPr>
              <a:t>Conséquences sur la faune et les communautés du nord</a:t>
            </a:r>
            <a:endParaRPr lang="fr-CA" sz="1600" b="0" dirty="0">
              <a:solidFill>
                <a:srgbClr val="FFFF99"/>
              </a:solidFill>
              <a:latin typeface="Comic Sans MS" pitchFamily="66" charset="0"/>
            </a:endParaRPr>
          </a:p>
        </p:txBody>
      </p:sp>
      <p:pic>
        <p:nvPicPr>
          <p:cNvPr id="3"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ZoneTexte 4"/>
          <p:cNvSpPr txBox="1"/>
          <p:nvPr/>
        </p:nvSpPr>
        <p:spPr>
          <a:xfrm>
            <a:off x="990599" y="6340299"/>
            <a:ext cx="8011685" cy="461665"/>
          </a:xfrm>
          <a:prstGeom prst="rect">
            <a:avLst/>
          </a:prstGeom>
          <a:noFill/>
        </p:spPr>
        <p:txBody>
          <a:bodyPr wrap="square" rtlCol="0">
            <a:spAutoFit/>
          </a:bodyPr>
          <a:lstStyle/>
          <a:p>
            <a:r>
              <a:rPr lang="fr-CA" sz="1200" b="0" dirty="0">
                <a:solidFill>
                  <a:srgbClr val="FFFF99"/>
                </a:solidFill>
                <a:latin typeface="Comic Sans MS" pitchFamily="66" charset="0"/>
              </a:rPr>
              <a:t>Source: </a:t>
            </a:r>
            <a:r>
              <a:rPr lang="fr-CA" sz="1200" dirty="0">
                <a:solidFill>
                  <a:srgbClr val="FFFF99"/>
                </a:solidFill>
                <a:latin typeface="Comic Sans MS" pitchFamily="66" charset="0"/>
              </a:rPr>
              <a:t>Peter </a:t>
            </a:r>
            <a:r>
              <a:rPr lang="fr-CA" sz="1200" dirty="0" err="1" smtClean="0">
                <a:solidFill>
                  <a:srgbClr val="FFFF99"/>
                </a:solidFill>
                <a:latin typeface="Comic Sans MS" pitchFamily="66" charset="0"/>
              </a:rPr>
              <a:t>Prokosch</a:t>
            </a:r>
            <a:r>
              <a:rPr lang="fr-CA" sz="1200" b="0" dirty="0" smtClean="0">
                <a:solidFill>
                  <a:srgbClr val="FFFF99"/>
                </a:solidFill>
                <a:latin typeface="Comic Sans MS" pitchFamily="66" charset="0"/>
              </a:rPr>
              <a:t>, 2012, </a:t>
            </a:r>
            <a:r>
              <a:rPr lang="fr-CA" sz="1200" b="0" dirty="0" err="1" smtClean="0">
                <a:solidFill>
                  <a:srgbClr val="FFFF99"/>
                </a:solidFill>
                <a:latin typeface="Comic Sans MS" pitchFamily="66" charset="0"/>
              </a:rPr>
              <a:t>Grid</a:t>
            </a:r>
            <a:r>
              <a:rPr lang="fr-CA" sz="1200" b="0" dirty="0">
                <a:solidFill>
                  <a:srgbClr val="FFFF99"/>
                </a:solidFill>
                <a:latin typeface="Comic Sans MS" pitchFamily="66" charset="0"/>
              </a:rPr>
              <a:t> </a:t>
            </a:r>
            <a:r>
              <a:rPr lang="fr-CA" sz="1200" b="0" dirty="0" smtClean="0">
                <a:solidFill>
                  <a:srgbClr val="FFFF99"/>
                </a:solidFill>
                <a:latin typeface="Comic Sans MS" pitchFamily="66" charset="0"/>
              </a:rPr>
              <a:t>Arendal – UNEP, http</a:t>
            </a:r>
            <a:r>
              <a:rPr lang="fr-CA" sz="1200" b="0" dirty="0">
                <a:solidFill>
                  <a:srgbClr val="FFFF99"/>
                </a:solidFill>
                <a:latin typeface="Comic Sans MS" pitchFamily="66" charset="0"/>
              </a:rPr>
              <a:t>://www.grida.no/photolib/detail/polar-bear-ursus-maritimus-female-on-melting-sea-ice-franz-josef-land-russian-arctic-national-park_95a4 </a:t>
            </a:r>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0990" y="769938"/>
            <a:ext cx="8375970" cy="5562405"/>
          </a:xfrm>
          <a:prstGeom prst="rect">
            <a:avLst/>
          </a:prstGeom>
        </p:spPr>
      </p:pic>
      <p:sp>
        <p:nvSpPr>
          <p:cNvPr id="7" name="ZoneTexte 6"/>
          <p:cNvSpPr txBox="1"/>
          <p:nvPr/>
        </p:nvSpPr>
        <p:spPr>
          <a:xfrm>
            <a:off x="0" y="769938"/>
            <a:ext cx="5509788" cy="1169551"/>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defRPr/>
            </a:pPr>
            <a:r>
              <a:rPr lang="fr-CA" sz="1400" dirty="0">
                <a:solidFill>
                  <a:schemeClr val="accent1"/>
                </a:solidFill>
                <a:latin typeface="Comic Sans MS" pitchFamily="66" charset="0"/>
              </a:rPr>
              <a:t>Modification du </a:t>
            </a:r>
            <a:r>
              <a:rPr lang="fr-CA" sz="1400" dirty="0" err="1">
                <a:solidFill>
                  <a:schemeClr val="accent1"/>
                </a:solidFill>
                <a:latin typeface="Comic Sans MS" pitchFamily="66" charset="0"/>
              </a:rPr>
              <a:t>gélisol</a:t>
            </a:r>
            <a:r>
              <a:rPr lang="fr-CA" sz="1400" dirty="0">
                <a:solidFill>
                  <a:schemeClr val="accent1"/>
                </a:solidFill>
                <a:latin typeface="Comic Sans MS" pitchFamily="66" charset="0"/>
              </a:rPr>
              <a:t>  </a:t>
            </a:r>
            <a:r>
              <a:rPr lang="fr-CA" sz="1000" b="0" dirty="0">
                <a:solidFill>
                  <a:schemeClr val="accent1"/>
                </a:solidFill>
                <a:latin typeface="Comic Sans MS" pitchFamily="66" charset="0"/>
              </a:rPr>
              <a:t>GIEC 2007</a:t>
            </a:r>
          </a:p>
          <a:p>
            <a:pPr marL="285750" indent="-285750">
              <a:spcBef>
                <a:spcPct val="50000"/>
              </a:spcBef>
              <a:buFont typeface="Arial" pitchFamily="34" charset="0"/>
              <a:buChar char="•"/>
              <a:defRPr/>
            </a:pPr>
            <a:r>
              <a:rPr lang="fr-CA" sz="1400" b="0" dirty="0">
                <a:solidFill>
                  <a:schemeClr val="accent1"/>
                </a:solidFill>
                <a:latin typeface="Comic Sans MS" pitchFamily="66" charset="0"/>
              </a:rPr>
              <a:t>Instabilité accrue des sols dans les régions montagneuses et les autres zones à pergélisol</a:t>
            </a:r>
          </a:p>
          <a:p>
            <a:pPr marL="285750" indent="-285750">
              <a:spcBef>
                <a:spcPct val="50000"/>
              </a:spcBef>
              <a:buFont typeface="Arial" pitchFamily="34" charset="0"/>
              <a:buChar char="•"/>
              <a:defRPr/>
            </a:pPr>
            <a:r>
              <a:rPr lang="fr-CA" sz="1400" b="0" dirty="0">
                <a:solidFill>
                  <a:schemeClr val="accent1"/>
                </a:solidFill>
                <a:latin typeface="Comic Sans MS" pitchFamily="66" charset="0"/>
              </a:rPr>
              <a:t>Multiplication et extension des lacs </a:t>
            </a:r>
            <a:r>
              <a:rPr lang="fr-CA" sz="1400" b="0" dirty="0" smtClean="0">
                <a:solidFill>
                  <a:schemeClr val="accent1"/>
                </a:solidFill>
                <a:latin typeface="Comic Sans MS" pitchFamily="66" charset="0"/>
              </a:rPr>
              <a:t>glaciaires</a:t>
            </a:r>
            <a:endParaRPr lang="fr-CA" sz="1400" b="0" dirty="0">
              <a:solidFill>
                <a:schemeClr val="accent1"/>
              </a:solidFill>
              <a:latin typeface="Comic Sans MS" pitchFamily="66" charset="0"/>
            </a:endParaRPr>
          </a:p>
        </p:txBody>
      </p:sp>
      <p:sp>
        <p:nvSpPr>
          <p:cNvPr id="8" name="ZoneTexte 7"/>
          <p:cNvSpPr txBox="1"/>
          <p:nvPr/>
        </p:nvSpPr>
        <p:spPr>
          <a:xfrm>
            <a:off x="6188210" y="877779"/>
            <a:ext cx="2698750" cy="95387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spcBef>
                <a:spcPct val="50000"/>
              </a:spcBef>
              <a:defRPr/>
            </a:pPr>
            <a:r>
              <a:rPr lang="fr-CA" sz="1400" b="0" dirty="0">
                <a:solidFill>
                  <a:schemeClr val="accent1"/>
                </a:solidFill>
                <a:latin typeface="Comic Sans MS" pitchFamily="66" charset="0"/>
              </a:rPr>
              <a:t>Le pergélisol fond, ce qui déstabilise les édifices et infrastructures des communautés du Nord</a:t>
            </a:r>
            <a:endParaRPr lang="fr-CA" sz="1400" dirty="0">
              <a:solidFill>
                <a:schemeClr val="accent1"/>
              </a:solidFill>
            </a:endParaRPr>
          </a:p>
        </p:txBody>
      </p:sp>
      <p:cxnSp>
        <p:nvCxnSpPr>
          <p:cNvPr id="9" name="Connecteur droit avec flèche 8"/>
          <p:cNvCxnSpPr>
            <a:stCxn id="7" idx="3"/>
            <a:endCxn id="8" idx="1"/>
          </p:cNvCxnSpPr>
          <p:nvPr/>
        </p:nvCxnSpPr>
        <p:spPr bwMode="auto">
          <a:xfrm>
            <a:off x="5509788" y="1354714"/>
            <a:ext cx="678422" cy="0"/>
          </a:xfrm>
          <a:prstGeom prst="straightConnector1">
            <a:avLst/>
          </a:prstGeom>
          <a:noFill/>
          <a:ln w="38100" cap="flat" cmpd="sng" algn="ctr">
            <a:solidFill>
              <a:schemeClr val="accent1">
                <a:lumMod val="60000"/>
                <a:lumOff val="4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5" name="ZoneTexte 24"/>
          <p:cNvSpPr txBox="1"/>
          <p:nvPr/>
        </p:nvSpPr>
        <p:spPr>
          <a:xfrm>
            <a:off x="537494" y="5364442"/>
            <a:ext cx="1927156" cy="738664"/>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defRPr/>
            </a:pPr>
            <a:r>
              <a:rPr lang="fr-CA" sz="1400" b="0" dirty="0" smtClean="0">
                <a:solidFill>
                  <a:schemeClr val="accent1"/>
                </a:solidFill>
                <a:latin typeface="Comic Sans MS" pitchFamily="66" charset="0"/>
              </a:rPr>
              <a:t>Perturbation des habitudes de chasse des ours polaires</a:t>
            </a:r>
            <a:endParaRPr lang="fr-CA" sz="1400" b="0" dirty="0">
              <a:solidFill>
                <a:schemeClr val="accent1"/>
              </a:solidFill>
              <a:latin typeface="Comic Sans MS" pitchFamily="66" charset="0"/>
            </a:endParaRPr>
          </a:p>
        </p:txBody>
      </p:sp>
      <p:sp>
        <p:nvSpPr>
          <p:cNvPr id="26" name="ZoneTexte 25"/>
          <p:cNvSpPr txBox="1"/>
          <p:nvPr/>
        </p:nvSpPr>
        <p:spPr>
          <a:xfrm>
            <a:off x="6347791" y="5256720"/>
            <a:ext cx="2432185"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r>
              <a:rPr lang="fr-CA" sz="1400" b="0" dirty="0" smtClean="0">
                <a:solidFill>
                  <a:schemeClr val="accent1"/>
                </a:solidFill>
                <a:latin typeface="Comic Sans MS" pitchFamily="66" charset="0"/>
              </a:rPr>
              <a:t>Perturbation des habitudes de chasse et de pêche </a:t>
            </a:r>
            <a:r>
              <a:rPr lang="fr-CA" sz="1400" b="0" dirty="0">
                <a:solidFill>
                  <a:schemeClr val="accent1"/>
                </a:solidFill>
                <a:latin typeface="Comic Sans MS" pitchFamily="66" charset="0"/>
              </a:rPr>
              <a:t>(</a:t>
            </a:r>
            <a:r>
              <a:rPr lang="fr-CA" sz="1400" b="0" dirty="0" smtClean="0">
                <a:solidFill>
                  <a:schemeClr val="accent1"/>
                </a:solidFill>
                <a:latin typeface="Comic Sans MS" pitchFamily="66" charset="0"/>
              </a:rPr>
              <a:t>alimentation) des communautés du Nord</a:t>
            </a:r>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228600"/>
            <a:ext cx="5410202" cy="4267200"/>
          </a:xfrm>
          <a:prstGeom prst="rect">
            <a:avLst/>
          </a:prstGeom>
        </p:spPr>
      </p:pic>
      <p:sp>
        <p:nvSpPr>
          <p:cNvPr id="4" name="ZoneTexte 3"/>
          <p:cNvSpPr txBox="1"/>
          <p:nvPr/>
        </p:nvSpPr>
        <p:spPr>
          <a:xfrm>
            <a:off x="0" y="0"/>
            <a:ext cx="9144000" cy="769938"/>
          </a:xfrm>
          <a:prstGeom prst="rect">
            <a:avLst/>
          </a:prstGeom>
          <a:solidFill>
            <a:schemeClr val="accent1">
              <a:lumMod val="75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Modèles climatiques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Modèles climatiques</a:t>
            </a:r>
            <a:endParaRPr lang="fr-CA" sz="16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ZoneTexte 7"/>
          <p:cNvSpPr txBox="1"/>
          <p:nvPr/>
        </p:nvSpPr>
        <p:spPr>
          <a:xfrm>
            <a:off x="4961543" y="769938"/>
            <a:ext cx="4030058" cy="30777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fr-CA" sz="1400" b="0" dirty="0" smtClean="0">
                <a:latin typeface="Comic Sans MS" pitchFamily="66" charset="0"/>
              </a:rPr>
              <a:t>Les aspects dont tiennent compte les modèles.</a:t>
            </a:r>
            <a:endParaRPr lang="fr-CA" sz="1400" b="0" dirty="0">
              <a:latin typeface="Comic Sans MS" pitchFamily="66" charset="0"/>
            </a:endParaRPr>
          </a:p>
        </p:txBody>
      </p:sp>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89649" y="3225800"/>
            <a:ext cx="4954351" cy="3551722"/>
          </a:xfrm>
          <a:prstGeom prst="rect">
            <a:avLst/>
          </a:prstGeom>
        </p:spPr>
      </p:pic>
      <p:sp>
        <p:nvSpPr>
          <p:cNvPr id="13" name="ZoneTexte 12"/>
          <p:cNvSpPr txBox="1"/>
          <p:nvPr/>
        </p:nvSpPr>
        <p:spPr>
          <a:xfrm>
            <a:off x="5152724" y="2859212"/>
            <a:ext cx="3991276" cy="52322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fr-CA" sz="1400" b="0" dirty="0" smtClean="0">
                <a:latin typeface="Comic Sans MS" pitchFamily="66" charset="0"/>
              </a:rPr>
              <a:t>Le défi : modéliser mathématiquement toutes les interactions des systèmes terrestres. </a:t>
            </a:r>
            <a:endParaRPr lang="fr-CA" sz="1400" b="0" dirty="0">
              <a:latin typeface="Comic Sans MS" pitchFamily="66" charset="0"/>
            </a:endParaRPr>
          </a:p>
        </p:txBody>
      </p:sp>
      <p:sp>
        <p:nvSpPr>
          <p:cNvPr id="9" name="ZoneTexte 8"/>
          <p:cNvSpPr txBox="1"/>
          <p:nvPr/>
        </p:nvSpPr>
        <p:spPr>
          <a:xfrm>
            <a:off x="5422900" y="1109069"/>
            <a:ext cx="3581401" cy="646331"/>
          </a:xfrm>
          <a:prstGeom prst="rect">
            <a:avLst/>
          </a:prstGeom>
          <a:noFill/>
        </p:spPr>
        <p:txBody>
          <a:bodyPr wrap="square" rtlCol="0">
            <a:spAutoFit/>
          </a:bodyPr>
          <a:lstStyle/>
          <a:p>
            <a:r>
              <a:rPr lang="fr-CA" sz="1200" b="0" dirty="0">
                <a:solidFill>
                  <a:srgbClr val="FFFF99"/>
                </a:solidFill>
                <a:latin typeface="Comic Sans MS" pitchFamily="66" charset="0"/>
              </a:rPr>
              <a:t>Source: </a:t>
            </a:r>
            <a:r>
              <a:rPr lang="fr-CA" sz="1200" b="0" dirty="0" smtClean="0">
                <a:solidFill>
                  <a:srgbClr val="FFFF99"/>
                </a:solidFill>
                <a:latin typeface="Comic Sans MS" pitchFamily="66" charset="0"/>
              </a:rPr>
              <a:t>GIEC 2001, Groupe de travail 1 </a:t>
            </a:r>
            <a:r>
              <a:rPr lang="fr-CA" sz="1200" b="0" dirty="0" smtClean="0">
                <a:solidFill>
                  <a:srgbClr val="FFFF99"/>
                </a:solidFill>
                <a:latin typeface="Comic Sans MS" pitchFamily="66" charset="0"/>
                <a:hlinkClick r:id="rId6"/>
              </a:rPr>
              <a:t>http</a:t>
            </a:r>
            <a:r>
              <a:rPr lang="fr-CA" sz="1200" b="0" dirty="0">
                <a:solidFill>
                  <a:srgbClr val="FFFF99"/>
                </a:solidFill>
                <a:latin typeface="Comic Sans MS" pitchFamily="66" charset="0"/>
                <a:hlinkClick r:id="rId6"/>
              </a:rPr>
              <a:t>://</a:t>
            </a:r>
            <a:r>
              <a:rPr lang="fr-CA" sz="1200" b="0" dirty="0" smtClean="0">
                <a:solidFill>
                  <a:srgbClr val="FFFF99"/>
                </a:solidFill>
                <a:latin typeface="Comic Sans MS" pitchFamily="66" charset="0"/>
                <a:hlinkClick r:id="rId6"/>
              </a:rPr>
              <a:t>www.grida.no/climate/ipcc_tar/vol4/french/pdf/wg1sum.pdf</a:t>
            </a:r>
            <a:r>
              <a:rPr lang="fr-CA" sz="1200" b="0" dirty="0" smtClean="0">
                <a:solidFill>
                  <a:srgbClr val="FFFF99"/>
                </a:solidFill>
                <a:latin typeface="Comic Sans MS" pitchFamily="66" charset="0"/>
              </a:rPr>
              <a:t> ; p I46.</a:t>
            </a:r>
            <a:endParaRPr lang="fr-CA" sz="1200" b="0" dirty="0">
              <a:solidFill>
                <a:srgbClr val="FFFF99"/>
              </a:solidFill>
              <a:latin typeface="Comic Sans MS" pitchFamily="66" charset="0"/>
            </a:endParaRPr>
          </a:p>
        </p:txBody>
      </p:sp>
      <p:sp>
        <p:nvSpPr>
          <p:cNvPr id="11" name="ZoneTexte 10"/>
          <p:cNvSpPr txBox="1"/>
          <p:nvPr/>
        </p:nvSpPr>
        <p:spPr>
          <a:xfrm>
            <a:off x="1381597" y="6131191"/>
            <a:ext cx="2833452" cy="646331"/>
          </a:xfrm>
          <a:prstGeom prst="rect">
            <a:avLst/>
          </a:prstGeom>
          <a:noFill/>
        </p:spPr>
        <p:txBody>
          <a:bodyPr wrap="square" rtlCol="0">
            <a:spAutoFit/>
          </a:bodyPr>
          <a:lstStyle/>
          <a:p>
            <a:r>
              <a:rPr lang="fr-CA" sz="1200" b="0" dirty="0">
                <a:solidFill>
                  <a:srgbClr val="FFFF99"/>
                </a:solidFill>
                <a:latin typeface="Comic Sans MS" pitchFamily="66" charset="0"/>
              </a:rPr>
              <a:t>Source: </a:t>
            </a:r>
            <a:r>
              <a:rPr lang="fr-CA" sz="1200" b="0" dirty="0" smtClean="0">
                <a:solidFill>
                  <a:srgbClr val="FFFF99"/>
                </a:solidFill>
                <a:latin typeface="Comic Sans MS" pitchFamily="66" charset="0"/>
              </a:rPr>
              <a:t>GIEC 2007</a:t>
            </a:r>
            <a:r>
              <a:rPr lang="fr-CA" sz="1200" b="0" dirty="0">
                <a:solidFill>
                  <a:srgbClr val="FFFF99"/>
                </a:solidFill>
                <a:latin typeface="Comic Sans MS" pitchFamily="66" charset="0"/>
              </a:rPr>
              <a:t>, </a:t>
            </a:r>
            <a:r>
              <a:rPr lang="fr-CA" sz="1200" b="0" dirty="0" smtClean="0">
                <a:solidFill>
                  <a:srgbClr val="FFFF99"/>
                </a:solidFill>
                <a:latin typeface="Comic Sans MS" pitchFamily="66" charset="0"/>
              </a:rPr>
              <a:t>p. 102 http</a:t>
            </a:r>
            <a:r>
              <a:rPr lang="fr-CA" sz="1200" b="0" dirty="0">
                <a:solidFill>
                  <a:srgbClr val="FFFF99"/>
                </a:solidFill>
                <a:latin typeface="Comic Sans MS" pitchFamily="66" charset="0"/>
              </a:rPr>
              <a:t>://www.ipcc.ch/pdf/assessment-report/ar4/wg1/ar4-wg1-faqs-fr.pdf</a:t>
            </a:r>
          </a:p>
        </p:txBody>
      </p:sp>
    </p:spTree>
    <p:extLst>
      <p:ext uri="{BB962C8B-B14F-4D97-AF65-F5344CB8AC3E}">
        <p14:creationId xmlns:p14="http://schemas.microsoft.com/office/powerpoint/2010/main" val="4127233943"/>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Modèles climatiques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Les incertitudes dans la définition des </a:t>
            </a:r>
            <a:r>
              <a:rPr lang="fr-CA" sz="1600" b="0" dirty="0">
                <a:solidFill>
                  <a:srgbClr val="FFFF99"/>
                </a:solidFill>
                <a:latin typeface="Comic Sans MS" pitchFamily="66" charset="0"/>
              </a:rPr>
              <a:t>s</a:t>
            </a:r>
            <a:r>
              <a:rPr lang="fr-CA" sz="1600" b="0" dirty="0" smtClean="0">
                <a:solidFill>
                  <a:srgbClr val="FFFF99"/>
                </a:solidFill>
                <a:latin typeface="Comic Sans MS" pitchFamily="66" charset="0"/>
              </a:rPr>
              <a:t>cénarios et projections climatiques</a:t>
            </a:r>
            <a:endParaRPr lang="fr-CA" sz="16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Espace réservé du contenu 2"/>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2700" y="769938"/>
            <a:ext cx="6921500" cy="6088062"/>
          </a:xfrm>
        </p:spPr>
      </p:pic>
      <p:sp>
        <p:nvSpPr>
          <p:cNvPr id="6" name="ZoneTexte 5"/>
          <p:cNvSpPr txBox="1"/>
          <p:nvPr/>
        </p:nvSpPr>
        <p:spPr>
          <a:xfrm>
            <a:off x="7315201" y="5646340"/>
            <a:ext cx="1828799" cy="1200329"/>
          </a:xfrm>
          <a:prstGeom prst="rect">
            <a:avLst/>
          </a:prstGeom>
          <a:noFill/>
        </p:spPr>
        <p:txBody>
          <a:bodyPr wrap="square" rtlCol="0">
            <a:spAutoFit/>
          </a:bodyPr>
          <a:lstStyle/>
          <a:p>
            <a:r>
              <a:rPr lang="fr-CA" sz="1200" b="0" dirty="0">
                <a:solidFill>
                  <a:srgbClr val="FFFF99"/>
                </a:solidFill>
                <a:latin typeface="Comic Sans MS" pitchFamily="66" charset="0"/>
              </a:rPr>
              <a:t>Source: </a:t>
            </a:r>
            <a:r>
              <a:rPr lang="fr-CA" sz="1200" b="0" dirty="0" smtClean="0">
                <a:solidFill>
                  <a:srgbClr val="FFFF99"/>
                </a:solidFill>
                <a:latin typeface="Comic Sans MS" pitchFamily="66" charset="0"/>
              </a:rPr>
              <a:t>GIEC 2001, Groupe de travail 1 </a:t>
            </a:r>
            <a:r>
              <a:rPr lang="fr-CA" sz="1200" b="0" dirty="0" smtClean="0">
                <a:solidFill>
                  <a:srgbClr val="FFFF99"/>
                </a:solidFill>
                <a:latin typeface="Comic Sans MS" pitchFamily="66" charset="0"/>
                <a:hlinkClick r:id="rId5"/>
              </a:rPr>
              <a:t>http</a:t>
            </a:r>
            <a:r>
              <a:rPr lang="fr-CA" sz="1200" b="0" dirty="0">
                <a:solidFill>
                  <a:srgbClr val="FFFF99"/>
                </a:solidFill>
                <a:latin typeface="Comic Sans MS" pitchFamily="66" charset="0"/>
                <a:hlinkClick r:id="rId5"/>
              </a:rPr>
              <a:t>://</a:t>
            </a:r>
            <a:r>
              <a:rPr lang="fr-CA" sz="1200" b="0" dirty="0" smtClean="0">
                <a:solidFill>
                  <a:srgbClr val="FFFF99"/>
                </a:solidFill>
                <a:latin typeface="Comic Sans MS" pitchFamily="66" charset="0"/>
                <a:hlinkClick r:id="rId5"/>
              </a:rPr>
              <a:t>www.grida.no/climate/ipcc_tar/vol4/french/pdf/wg1sum.pdf</a:t>
            </a:r>
            <a:r>
              <a:rPr lang="fr-CA" sz="1200" b="0" dirty="0" smtClean="0">
                <a:solidFill>
                  <a:srgbClr val="FFFF99"/>
                </a:solidFill>
                <a:latin typeface="Comic Sans MS" pitchFamily="66" charset="0"/>
              </a:rPr>
              <a:t> ; p I-73.</a:t>
            </a:r>
            <a:endParaRPr lang="fr-CA" sz="1200" b="0" dirty="0">
              <a:solidFill>
                <a:srgbClr val="FFFF99"/>
              </a:solidFill>
              <a:latin typeface="Comic Sans MS" pitchFamily="66" charset="0"/>
            </a:endParaRPr>
          </a:p>
        </p:txBody>
      </p:sp>
      <p:sp>
        <p:nvSpPr>
          <p:cNvPr id="7" name="Flèche droite 6"/>
          <p:cNvSpPr/>
          <p:nvPr/>
        </p:nvSpPr>
        <p:spPr bwMode="auto">
          <a:xfrm rot="10344378">
            <a:off x="4716089" y="789548"/>
            <a:ext cx="2752725" cy="441325"/>
          </a:xfrm>
          <a:prstGeom prst="rightArrow">
            <a:avLst>
              <a:gd name="adj1" fmla="val 31568"/>
              <a:gd name="adj2" fmla="val 69548"/>
            </a:avLst>
          </a:prstGeom>
          <a:ln/>
          <a:extLst/>
        </p:spPr>
        <p:style>
          <a:lnRef idx="1">
            <a:schemeClr val="accent1"/>
          </a:lnRef>
          <a:fillRef idx="2">
            <a:schemeClr val="accent1"/>
          </a:fillRef>
          <a:effectRef idx="1">
            <a:schemeClr val="accent1"/>
          </a:effectRef>
          <a:fontRef idx="minor">
            <a:schemeClr val="dk1"/>
          </a:fontRef>
        </p:style>
        <p:txBody>
          <a:bodyPr>
            <a:spAutoFit/>
          </a:bodyPr>
          <a:lstStyle/>
          <a:p>
            <a:pPr algn="ctr">
              <a:spcBef>
                <a:spcPct val="50000"/>
              </a:spcBef>
              <a:defRPr/>
            </a:pPr>
            <a:endParaRPr lang="fr-CA">
              <a:solidFill>
                <a:srgbClr val="FFF061"/>
              </a:solidFill>
              <a:effectLst>
                <a:outerShdw blurRad="38100" dist="38100" dir="2700000" algn="tl">
                  <a:srgbClr val="000000">
                    <a:alpha val="43137"/>
                  </a:srgbClr>
                </a:outerShdw>
              </a:effectLst>
            </a:endParaRPr>
          </a:p>
        </p:txBody>
      </p:sp>
      <p:sp>
        <p:nvSpPr>
          <p:cNvPr id="8" name="Flèche droite 7"/>
          <p:cNvSpPr/>
          <p:nvPr/>
        </p:nvSpPr>
        <p:spPr bwMode="auto">
          <a:xfrm rot="10344378">
            <a:off x="4801443" y="1521480"/>
            <a:ext cx="2752725" cy="441325"/>
          </a:xfrm>
          <a:prstGeom prst="rightArrow">
            <a:avLst>
              <a:gd name="adj1" fmla="val 31568"/>
              <a:gd name="adj2" fmla="val 69548"/>
            </a:avLst>
          </a:prstGeom>
          <a:ln/>
          <a:extLst/>
        </p:spPr>
        <p:style>
          <a:lnRef idx="1">
            <a:schemeClr val="accent1"/>
          </a:lnRef>
          <a:fillRef idx="2">
            <a:schemeClr val="accent1"/>
          </a:fillRef>
          <a:effectRef idx="1">
            <a:schemeClr val="accent1"/>
          </a:effectRef>
          <a:fontRef idx="minor">
            <a:schemeClr val="dk1"/>
          </a:fontRef>
        </p:style>
        <p:txBody>
          <a:bodyPr>
            <a:spAutoFit/>
          </a:bodyPr>
          <a:lstStyle/>
          <a:p>
            <a:pPr algn="ctr">
              <a:spcBef>
                <a:spcPct val="50000"/>
              </a:spcBef>
              <a:defRPr/>
            </a:pPr>
            <a:endParaRPr lang="fr-CA">
              <a:solidFill>
                <a:srgbClr val="FFF061"/>
              </a:solidFill>
              <a:effectLst>
                <a:outerShdw blurRad="38100" dist="38100" dir="2700000" algn="tl">
                  <a:srgbClr val="000000">
                    <a:alpha val="43137"/>
                  </a:srgbClr>
                </a:outerShdw>
              </a:effectLst>
            </a:endParaRPr>
          </a:p>
        </p:txBody>
      </p:sp>
      <p:sp>
        <p:nvSpPr>
          <p:cNvPr id="9" name="Flèche droite 8"/>
          <p:cNvSpPr/>
          <p:nvPr/>
        </p:nvSpPr>
        <p:spPr bwMode="auto">
          <a:xfrm rot="10344378">
            <a:off x="4868490" y="2161147"/>
            <a:ext cx="2752725" cy="441325"/>
          </a:xfrm>
          <a:prstGeom prst="rightArrow">
            <a:avLst>
              <a:gd name="adj1" fmla="val 31568"/>
              <a:gd name="adj2" fmla="val 69548"/>
            </a:avLst>
          </a:prstGeom>
          <a:ln/>
          <a:extLst/>
        </p:spPr>
        <p:style>
          <a:lnRef idx="1">
            <a:schemeClr val="accent1"/>
          </a:lnRef>
          <a:fillRef idx="2">
            <a:schemeClr val="accent1"/>
          </a:fillRef>
          <a:effectRef idx="1">
            <a:schemeClr val="accent1"/>
          </a:effectRef>
          <a:fontRef idx="minor">
            <a:schemeClr val="dk1"/>
          </a:fontRef>
        </p:style>
        <p:txBody>
          <a:bodyPr>
            <a:spAutoFit/>
          </a:bodyPr>
          <a:lstStyle/>
          <a:p>
            <a:pPr algn="ctr">
              <a:spcBef>
                <a:spcPct val="50000"/>
              </a:spcBef>
              <a:defRPr/>
            </a:pPr>
            <a:endParaRPr lang="fr-CA">
              <a:solidFill>
                <a:srgbClr val="FFF06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059352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80">
                                          <p:stCondLst>
                                            <p:cond delay="0"/>
                                          </p:stCondLst>
                                        </p:cTn>
                                        <p:tgtEl>
                                          <p:spTgt spid="8"/>
                                        </p:tgtEl>
                                      </p:cBhvr>
                                    </p:animEffect>
                                    <p:anim calcmode="lin" valueType="num">
                                      <p:cBhvr>
                                        <p:cTn id="2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1" dur="26">
                                          <p:stCondLst>
                                            <p:cond delay="650"/>
                                          </p:stCondLst>
                                        </p:cTn>
                                        <p:tgtEl>
                                          <p:spTgt spid="8"/>
                                        </p:tgtEl>
                                      </p:cBhvr>
                                      <p:to x="100000" y="60000"/>
                                    </p:animScale>
                                    <p:animScale>
                                      <p:cBhvr>
                                        <p:cTn id="32" dur="166" decel="50000">
                                          <p:stCondLst>
                                            <p:cond delay="676"/>
                                          </p:stCondLst>
                                        </p:cTn>
                                        <p:tgtEl>
                                          <p:spTgt spid="8"/>
                                        </p:tgtEl>
                                      </p:cBhvr>
                                      <p:to x="100000" y="100000"/>
                                    </p:animScale>
                                    <p:animScale>
                                      <p:cBhvr>
                                        <p:cTn id="33" dur="26">
                                          <p:stCondLst>
                                            <p:cond delay="1312"/>
                                          </p:stCondLst>
                                        </p:cTn>
                                        <p:tgtEl>
                                          <p:spTgt spid="8"/>
                                        </p:tgtEl>
                                      </p:cBhvr>
                                      <p:to x="100000" y="80000"/>
                                    </p:animScale>
                                    <p:animScale>
                                      <p:cBhvr>
                                        <p:cTn id="34" dur="166" decel="50000">
                                          <p:stCondLst>
                                            <p:cond delay="1338"/>
                                          </p:stCondLst>
                                        </p:cTn>
                                        <p:tgtEl>
                                          <p:spTgt spid="8"/>
                                        </p:tgtEl>
                                      </p:cBhvr>
                                      <p:to x="100000" y="100000"/>
                                    </p:animScale>
                                    <p:animScale>
                                      <p:cBhvr>
                                        <p:cTn id="35" dur="26">
                                          <p:stCondLst>
                                            <p:cond delay="1642"/>
                                          </p:stCondLst>
                                        </p:cTn>
                                        <p:tgtEl>
                                          <p:spTgt spid="8"/>
                                        </p:tgtEl>
                                      </p:cBhvr>
                                      <p:to x="100000" y="90000"/>
                                    </p:animScale>
                                    <p:animScale>
                                      <p:cBhvr>
                                        <p:cTn id="36" dur="166" decel="50000">
                                          <p:stCondLst>
                                            <p:cond delay="1668"/>
                                          </p:stCondLst>
                                        </p:cTn>
                                        <p:tgtEl>
                                          <p:spTgt spid="8"/>
                                        </p:tgtEl>
                                      </p:cBhvr>
                                      <p:to x="100000" y="100000"/>
                                    </p:animScale>
                                    <p:animScale>
                                      <p:cBhvr>
                                        <p:cTn id="37" dur="26">
                                          <p:stCondLst>
                                            <p:cond delay="1808"/>
                                          </p:stCondLst>
                                        </p:cTn>
                                        <p:tgtEl>
                                          <p:spTgt spid="8"/>
                                        </p:tgtEl>
                                      </p:cBhvr>
                                      <p:to x="100000" y="95000"/>
                                    </p:animScale>
                                    <p:animScale>
                                      <p:cBhvr>
                                        <p:cTn id="38" dur="166" decel="50000">
                                          <p:stCondLst>
                                            <p:cond delay="1834"/>
                                          </p:stCondLst>
                                        </p:cTn>
                                        <p:tgtEl>
                                          <p:spTgt spid="8"/>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down)">
                                      <p:cBhvr>
                                        <p:cTn id="43" dur="580">
                                          <p:stCondLst>
                                            <p:cond delay="0"/>
                                          </p:stCondLst>
                                        </p:cTn>
                                        <p:tgtEl>
                                          <p:spTgt spid="9"/>
                                        </p:tgtEl>
                                      </p:cBhvr>
                                    </p:animEffect>
                                    <p:anim calcmode="lin" valueType="num">
                                      <p:cBhvr>
                                        <p:cTn id="4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49" dur="26">
                                          <p:stCondLst>
                                            <p:cond delay="650"/>
                                          </p:stCondLst>
                                        </p:cTn>
                                        <p:tgtEl>
                                          <p:spTgt spid="9"/>
                                        </p:tgtEl>
                                      </p:cBhvr>
                                      <p:to x="100000" y="60000"/>
                                    </p:animScale>
                                    <p:animScale>
                                      <p:cBhvr>
                                        <p:cTn id="50" dur="166" decel="50000">
                                          <p:stCondLst>
                                            <p:cond delay="676"/>
                                          </p:stCondLst>
                                        </p:cTn>
                                        <p:tgtEl>
                                          <p:spTgt spid="9"/>
                                        </p:tgtEl>
                                      </p:cBhvr>
                                      <p:to x="100000" y="100000"/>
                                    </p:animScale>
                                    <p:animScale>
                                      <p:cBhvr>
                                        <p:cTn id="51" dur="26">
                                          <p:stCondLst>
                                            <p:cond delay="1312"/>
                                          </p:stCondLst>
                                        </p:cTn>
                                        <p:tgtEl>
                                          <p:spTgt spid="9"/>
                                        </p:tgtEl>
                                      </p:cBhvr>
                                      <p:to x="100000" y="80000"/>
                                    </p:animScale>
                                    <p:animScale>
                                      <p:cBhvr>
                                        <p:cTn id="52" dur="166" decel="50000">
                                          <p:stCondLst>
                                            <p:cond delay="1338"/>
                                          </p:stCondLst>
                                        </p:cTn>
                                        <p:tgtEl>
                                          <p:spTgt spid="9"/>
                                        </p:tgtEl>
                                      </p:cBhvr>
                                      <p:to x="100000" y="100000"/>
                                    </p:animScale>
                                    <p:animScale>
                                      <p:cBhvr>
                                        <p:cTn id="53" dur="26">
                                          <p:stCondLst>
                                            <p:cond delay="1642"/>
                                          </p:stCondLst>
                                        </p:cTn>
                                        <p:tgtEl>
                                          <p:spTgt spid="9"/>
                                        </p:tgtEl>
                                      </p:cBhvr>
                                      <p:to x="100000" y="90000"/>
                                    </p:animScale>
                                    <p:animScale>
                                      <p:cBhvr>
                                        <p:cTn id="54" dur="166" decel="50000">
                                          <p:stCondLst>
                                            <p:cond delay="1668"/>
                                          </p:stCondLst>
                                        </p:cTn>
                                        <p:tgtEl>
                                          <p:spTgt spid="9"/>
                                        </p:tgtEl>
                                      </p:cBhvr>
                                      <p:to x="100000" y="100000"/>
                                    </p:animScale>
                                    <p:animScale>
                                      <p:cBhvr>
                                        <p:cTn id="55" dur="26">
                                          <p:stCondLst>
                                            <p:cond delay="1808"/>
                                          </p:stCondLst>
                                        </p:cTn>
                                        <p:tgtEl>
                                          <p:spTgt spid="9"/>
                                        </p:tgtEl>
                                      </p:cBhvr>
                                      <p:to x="100000" y="95000"/>
                                    </p:animScale>
                                    <p:animScale>
                                      <p:cBhvr>
                                        <p:cTn id="56"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Modèles climatiques</a:t>
            </a:r>
            <a:endParaRPr lang="fr-CA" b="0" dirty="0">
              <a:solidFill>
                <a:srgbClr val="FFFF99"/>
              </a:solidFill>
              <a:latin typeface="Comic Sans MS" pitchFamily="66" charset="0"/>
            </a:endParaRPr>
          </a:p>
          <a:p>
            <a:pPr>
              <a:defRPr/>
            </a:pPr>
            <a:r>
              <a:rPr lang="fr-CA" sz="1600" dirty="0" smtClean="0">
                <a:solidFill>
                  <a:schemeClr val="tx1"/>
                </a:solidFill>
                <a:latin typeface="Comic Sans MS" pitchFamily="66" charset="0"/>
              </a:rPr>
              <a:t>	</a:t>
            </a:r>
            <a:r>
              <a:rPr lang="fr-CA" sz="1600" b="0" dirty="0" smtClean="0">
                <a:solidFill>
                  <a:srgbClr val="FFFF99"/>
                </a:solidFill>
                <a:latin typeface="Comic Sans MS" pitchFamily="66" charset="0"/>
              </a:rPr>
              <a:t>Projections de l’évolution de la température</a:t>
            </a:r>
            <a:endParaRPr lang="fr-CA" sz="1600" b="0" dirty="0">
              <a:solidFill>
                <a:srgbClr val="FFFF99"/>
              </a:solidFill>
              <a:latin typeface="Comic Sans MS" pitchFamily="66" charset="0"/>
            </a:endParaRPr>
          </a:p>
        </p:txBody>
      </p:sp>
      <p:pic>
        <p:nvPicPr>
          <p:cNvPr id="5"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ZoneTexte 6"/>
          <p:cNvSpPr txBox="1"/>
          <p:nvPr/>
        </p:nvSpPr>
        <p:spPr>
          <a:xfrm>
            <a:off x="1612900" y="2250621"/>
            <a:ext cx="3244799" cy="246221"/>
          </a:xfrm>
          <a:prstGeom prst="rect">
            <a:avLst/>
          </a:prstGeom>
          <a:solidFill>
            <a:srgbClr val="FFCC99"/>
          </a:solidFill>
        </p:spPr>
        <p:txBody>
          <a:bodyPr wrap="none" rtlCol="0">
            <a:spAutoFit/>
          </a:bodyPr>
          <a:lstStyle/>
          <a:p>
            <a:r>
              <a:rPr lang="fr-CA" sz="1000" b="0" dirty="0" smtClean="0">
                <a:solidFill>
                  <a:schemeClr val="bg2"/>
                </a:solidFill>
                <a:latin typeface="Comic Sans MS" pitchFamily="66" charset="0"/>
              </a:rPr>
              <a:t>Observations, hémisphère nord, données indirectes</a:t>
            </a:r>
            <a:endParaRPr lang="fr-CA" sz="1000" b="0" dirty="0">
              <a:solidFill>
                <a:schemeClr val="bg2"/>
              </a:solidFill>
              <a:latin typeface="Comic Sans MS" pitchFamily="66" charset="0"/>
            </a:endParaRPr>
          </a:p>
        </p:txBody>
      </p:sp>
      <p:sp>
        <p:nvSpPr>
          <p:cNvPr id="8" name="ZoneTexte 7"/>
          <p:cNvSpPr txBox="1"/>
          <p:nvPr/>
        </p:nvSpPr>
        <p:spPr>
          <a:xfrm>
            <a:off x="927100" y="1888164"/>
            <a:ext cx="4616398" cy="246221"/>
          </a:xfrm>
          <a:prstGeom prst="rect">
            <a:avLst/>
          </a:prstGeom>
          <a:solidFill>
            <a:srgbClr val="DAD9BE"/>
          </a:solidFill>
        </p:spPr>
        <p:txBody>
          <a:bodyPr wrap="square" rtlCol="0">
            <a:spAutoFit/>
          </a:bodyPr>
          <a:lstStyle/>
          <a:p>
            <a:r>
              <a:rPr lang="fr-CA" sz="1000" b="0" dirty="0" smtClean="0">
                <a:solidFill>
                  <a:schemeClr val="bg2"/>
                </a:solidFill>
                <a:latin typeface="Comic Sans MS" pitchFamily="66" charset="0"/>
              </a:rPr>
              <a:t>Variation de la température en °C (à partir de la valeur pour 1990)</a:t>
            </a:r>
            <a:endParaRPr lang="fr-CA" sz="1000" b="0" dirty="0">
              <a:solidFill>
                <a:schemeClr val="bg2"/>
              </a:solidFill>
              <a:latin typeface="Comic Sans MS" pitchFamily="66" charset="0"/>
            </a:endParaRPr>
          </a:p>
        </p:txBody>
      </p:sp>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99" y="769938"/>
            <a:ext cx="7991925" cy="5721930"/>
          </a:xfrm>
          <a:prstGeom prst="rect">
            <a:avLst/>
          </a:prstGeom>
        </p:spPr>
      </p:pic>
      <p:sp>
        <p:nvSpPr>
          <p:cNvPr id="10" name="ZoneTexte 9"/>
          <p:cNvSpPr txBox="1"/>
          <p:nvPr/>
        </p:nvSpPr>
        <p:spPr>
          <a:xfrm>
            <a:off x="1219200" y="1412795"/>
            <a:ext cx="3244799" cy="246221"/>
          </a:xfrm>
          <a:prstGeom prst="rect">
            <a:avLst/>
          </a:prstGeom>
          <a:solidFill>
            <a:srgbClr val="FFCC99"/>
          </a:solidFill>
        </p:spPr>
        <p:txBody>
          <a:bodyPr wrap="none" rtlCol="0">
            <a:spAutoFit/>
          </a:bodyPr>
          <a:lstStyle/>
          <a:p>
            <a:r>
              <a:rPr lang="fr-CA" sz="1000" b="0" dirty="0" smtClean="0">
                <a:solidFill>
                  <a:schemeClr val="bg2"/>
                </a:solidFill>
                <a:latin typeface="Comic Sans MS" pitchFamily="66" charset="0"/>
              </a:rPr>
              <a:t>Observations, hémisphère nord, données indirectes</a:t>
            </a:r>
            <a:endParaRPr lang="fr-CA" sz="1000" b="0" dirty="0">
              <a:solidFill>
                <a:schemeClr val="bg2"/>
              </a:solidFill>
              <a:latin typeface="Comic Sans MS" pitchFamily="66" charset="0"/>
            </a:endParaRPr>
          </a:p>
        </p:txBody>
      </p:sp>
      <p:sp>
        <p:nvSpPr>
          <p:cNvPr id="11" name="ZoneTexte 10"/>
          <p:cNvSpPr txBox="1"/>
          <p:nvPr/>
        </p:nvSpPr>
        <p:spPr>
          <a:xfrm>
            <a:off x="165100" y="1143000"/>
            <a:ext cx="4616398" cy="246221"/>
          </a:xfrm>
          <a:prstGeom prst="rect">
            <a:avLst/>
          </a:prstGeom>
          <a:solidFill>
            <a:srgbClr val="DAD9BE"/>
          </a:solidFill>
        </p:spPr>
        <p:txBody>
          <a:bodyPr wrap="square" rtlCol="0">
            <a:spAutoFit/>
          </a:bodyPr>
          <a:lstStyle/>
          <a:p>
            <a:r>
              <a:rPr lang="fr-CA" sz="1000" b="0" dirty="0" smtClean="0">
                <a:solidFill>
                  <a:schemeClr val="bg2"/>
                </a:solidFill>
                <a:latin typeface="Comic Sans MS" pitchFamily="66" charset="0"/>
              </a:rPr>
              <a:t>Variation de la température en °C (à partir de la valeur pour 1990)</a:t>
            </a:r>
            <a:endParaRPr lang="fr-CA" sz="1000" b="0" dirty="0">
              <a:solidFill>
                <a:schemeClr val="bg2"/>
              </a:solidFill>
              <a:latin typeface="Comic Sans MS" pitchFamily="66" charset="0"/>
            </a:endParaRPr>
          </a:p>
        </p:txBody>
      </p:sp>
      <p:sp>
        <p:nvSpPr>
          <p:cNvPr id="12" name="Rectangle 11"/>
          <p:cNvSpPr/>
          <p:nvPr/>
        </p:nvSpPr>
        <p:spPr bwMode="auto">
          <a:xfrm>
            <a:off x="5084159" y="1135796"/>
            <a:ext cx="1143000" cy="553998"/>
          </a:xfrm>
          <a:prstGeom prst="wedgeRectCallout">
            <a:avLst>
              <a:gd name="adj1" fmla="val 32379"/>
              <a:gd name="adj2" fmla="val 167790"/>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spAutoFit/>
          </a:bodyPr>
          <a:lstStyle/>
          <a:p>
            <a:pPr algn="ctr"/>
            <a:r>
              <a:rPr lang="fr-CA" sz="1000" b="0" dirty="0">
                <a:solidFill>
                  <a:schemeClr val="accent1"/>
                </a:solidFill>
                <a:latin typeface="Comic Sans MS" pitchFamily="66" charset="0"/>
              </a:rPr>
              <a:t>Observations</a:t>
            </a:r>
          </a:p>
          <a:p>
            <a:pPr algn="ctr"/>
            <a:r>
              <a:rPr lang="fr-CA" sz="1000" b="0" dirty="0">
                <a:solidFill>
                  <a:schemeClr val="accent1"/>
                </a:solidFill>
                <a:latin typeface="Comic Sans MS" pitchFamily="66" charset="0"/>
              </a:rPr>
              <a:t>Instrumentales</a:t>
            </a:r>
          </a:p>
          <a:p>
            <a:pPr algn="ctr"/>
            <a:r>
              <a:rPr lang="fr-CA" sz="1000" b="0" dirty="0">
                <a:solidFill>
                  <a:schemeClr val="accent1"/>
                </a:solidFill>
                <a:latin typeface="Comic Sans MS" pitchFamily="66" charset="0"/>
              </a:rPr>
              <a:t>mondiales</a:t>
            </a:r>
          </a:p>
        </p:txBody>
      </p:sp>
      <p:sp>
        <p:nvSpPr>
          <p:cNvPr id="13" name="Rectangle 12"/>
          <p:cNvSpPr/>
          <p:nvPr/>
        </p:nvSpPr>
        <p:spPr bwMode="auto">
          <a:xfrm>
            <a:off x="7086600" y="1458924"/>
            <a:ext cx="1295400" cy="553998"/>
          </a:xfrm>
          <a:prstGeom prst="wedgeRectCallout">
            <a:avLst>
              <a:gd name="adj1" fmla="val -66023"/>
              <a:gd name="adj2" fmla="val 156589"/>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spAutoFit/>
          </a:bodyPr>
          <a:lstStyle/>
          <a:p>
            <a:pPr algn="ctr"/>
            <a:r>
              <a:rPr lang="fr-CA" sz="1000" b="0" dirty="0" smtClean="0">
                <a:solidFill>
                  <a:schemeClr val="accent1"/>
                </a:solidFill>
                <a:latin typeface="Comic Sans MS" pitchFamily="66" charset="0"/>
              </a:rPr>
              <a:t>Plusieurs modèles</a:t>
            </a:r>
          </a:p>
          <a:p>
            <a:pPr algn="ctr"/>
            <a:r>
              <a:rPr lang="fr-CA" sz="1000" b="0" dirty="0" smtClean="0">
                <a:solidFill>
                  <a:schemeClr val="accent1"/>
                </a:solidFill>
                <a:latin typeface="Comic Sans MS" pitchFamily="66" charset="0"/>
              </a:rPr>
              <a:t>Totalité de l’enveloppe RSSE</a:t>
            </a:r>
            <a:endParaRPr lang="fr-CA" sz="1000" b="0" dirty="0">
              <a:solidFill>
                <a:schemeClr val="accent1"/>
              </a:solidFill>
              <a:latin typeface="Comic Sans MS" pitchFamily="66" charset="0"/>
            </a:endParaRPr>
          </a:p>
        </p:txBody>
      </p:sp>
      <p:sp>
        <p:nvSpPr>
          <p:cNvPr id="14" name="Rectangle 13"/>
          <p:cNvSpPr/>
          <p:nvPr/>
        </p:nvSpPr>
        <p:spPr bwMode="auto">
          <a:xfrm>
            <a:off x="6369957" y="1166574"/>
            <a:ext cx="914400" cy="246221"/>
          </a:xfrm>
          <a:prstGeom prst="wedgeRectCallout">
            <a:avLst>
              <a:gd name="adj1" fmla="val -16874"/>
              <a:gd name="adj2" fmla="val 284930"/>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spAutoFit/>
          </a:bodyPr>
          <a:lstStyle/>
          <a:p>
            <a:pPr algn="ctr"/>
            <a:r>
              <a:rPr lang="fr-CA" sz="1000" b="0" dirty="0" smtClean="0">
                <a:solidFill>
                  <a:schemeClr val="accent1"/>
                </a:solidFill>
                <a:latin typeface="Comic Sans MS" pitchFamily="66" charset="0"/>
              </a:rPr>
              <a:t>Projections</a:t>
            </a:r>
            <a:endParaRPr lang="fr-CA" sz="1000" b="0" dirty="0">
              <a:solidFill>
                <a:schemeClr val="accent1"/>
              </a:solidFill>
              <a:latin typeface="Comic Sans MS" pitchFamily="66" charset="0"/>
            </a:endParaRPr>
          </a:p>
        </p:txBody>
      </p:sp>
      <p:sp>
        <p:nvSpPr>
          <p:cNvPr id="15" name="Rectangle 14"/>
          <p:cNvSpPr/>
          <p:nvPr/>
        </p:nvSpPr>
        <p:spPr bwMode="auto">
          <a:xfrm>
            <a:off x="7924484" y="2486602"/>
            <a:ext cx="1171575" cy="1015663"/>
          </a:xfrm>
          <a:prstGeom prst="wedgeRectCallout">
            <a:avLst>
              <a:gd name="adj1" fmla="val -93986"/>
              <a:gd name="adj2" fmla="val 18781"/>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spAutoFit/>
          </a:bodyPr>
          <a:lstStyle/>
          <a:p>
            <a:pPr algn="ctr"/>
            <a:r>
              <a:rPr lang="fr-CA" sz="1000" b="0" dirty="0" smtClean="0">
                <a:solidFill>
                  <a:schemeClr val="accent1"/>
                </a:solidFill>
                <a:latin typeface="Comic Sans MS" pitchFamily="66" charset="0"/>
              </a:rPr>
              <a:t>Les barres indiquent la fourchette en 2100 fournie par plusieurs modèles.</a:t>
            </a:r>
            <a:endParaRPr lang="fr-CA" sz="1000" b="0" dirty="0">
              <a:solidFill>
                <a:schemeClr val="accent1"/>
              </a:solidFill>
              <a:latin typeface="Comic Sans MS" pitchFamily="66" charset="0"/>
            </a:endParaRPr>
          </a:p>
        </p:txBody>
      </p:sp>
      <p:sp>
        <p:nvSpPr>
          <p:cNvPr id="16" name="ZoneTexte 15"/>
          <p:cNvSpPr txBox="1"/>
          <p:nvPr/>
        </p:nvSpPr>
        <p:spPr>
          <a:xfrm>
            <a:off x="1921041" y="6491868"/>
            <a:ext cx="7198094" cy="276999"/>
          </a:xfrm>
          <a:prstGeom prst="rect">
            <a:avLst/>
          </a:prstGeom>
          <a:noFill/>
        </p:spPr>
        <p:txBody>
          <a:bodyPr wrap="square" rtlCol="0">
            <a:spAutoFit/>
          </a:bodyPr>
          <a:lstStyle/>
          <a:p>
            <a:r>
              <a:rPr lang="fr-CA" sz="1200" b="0" dirty="0" smtClean="0">
                <a:solidFill>
                  <a:srgbClr val="FFFF99"/>
                </a:solidFill>
                <a:latin typeface="Comic Sans MS" pitchFamily="66" charset="0"/>
              </a:rPr>
              <a:t>Source</a:t>
            </a:r>
            <a:r>
              <a:rPr lang="fr-CA" sz="1200" b="0" dirty="0">
                <a:solidFill>
                  <a:srgbClr val="FFFF99"/>
                </a:solidFill>
                <a:latin typeface="Comic Sans MS" pitchFamily="66" charset="0"/>
              </a:rPr>
              <a:t>: http://www.ipcc.ch/pdf/climate-changes-2001/synthesis-syr/french/question-1to9.pdf</a:t>
            </a:r>
          </a:p>
        </p:txBody>
      </p:sp>
      <p:cxnSp>
        <p:nvCxnSpPr>
          <p:cNvPr id="3" name="Connecteur droit 2"/>
          <p:cNvCxnSpPr/>
          <p:nvPr/>
        </p:nvCxnSpPr>
        <p:spPr bwMode="auto">
          <a:xfrm>
            <a:off x="395287" y="4114800"/>
            <a:ext cx="6562788" cy="0"/>
          </a:xfrm>
          <a:prstGeom prst="line">
            <a:avLst/>
          </a:prstGeom>
          <a:noFill/>
          <a:ln w="9525" cap="flat" cmpd="sng" algn="ctr">
            <a:solidFill>
              <a:srgbClr val="00B05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 name="Connecteur droit 16"/>
          <p:cNvCxnSpPr/>
          <p:nvPr/>
        </p:nvCxnSpPr>
        <p:spPr bwMode="auto">
          <a:xfrm>
            <a:off x="395287" y="2743200"/>
            <a:ext cx="6562787" cy="0"/>
          </a:xfrm>
          <a:prstGeom prst="line">
            <a:avLst/>
          </a:prstGeom>
          <a:noFill/>
          <a:ln w="9525" cap="flat" cmpd="sng" algn="ctr">
            <a:solidFill>
              <a:srgbClr val="00B05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3" name="Connecteur droit 22"/>
          <p:cNvCxnSpPr/>
          <p:nvPr/>
        </p:nvCxnSpPr>
        <p:spPr bwMode="auto">
          <a:xfrm>
            <a:off x="6369957" y="5562600"/>
            <a:ext cx="588117" cy="0"/>
          </a:xfrm>
          <a:prstGeom prst="line">
            <a:avLst/>
          </a:prstGeom>
          <a:noFill/>
          <a:ln w="57150" cap="flat" cmpd="sng" algn="ctr">
            <a:solidFill>
              <a:srgbClr val="FF0000"/>
            </a:solidFill>
            <a:prstDash val="solid"/>
            <a:round/>
            <a:headEnd type="triangl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Tree>
    <p:extLst>
      <p:ext uri="{BB962C8B-B14F-4D97-AF65-F5344CB8AC3E}">
        <p14:creationId xmlns:p14="http://schemas.microsoft.com/office/powerpoint/2010/main" val="3784253532"/>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Modèles climatiques</a:t>
            </a:r>
            <a:endParaRPr lang="fr-CA" b="0" dirty="0">
              <a:solidFill>
                <a:srgbClr val="FFFF99"/>
              </a:solidFill>
              <a:latin typeface="Comic Sans MS" pitchFamily="66" charset="0"/>
            </a:endParaRPr>
          </a:p>
          <a:p>
            <a:pPr>
              <a:defRPr/>
            </a:pPr>
            <a:r>
              <a:rPr lang="fr-CA" sz="1600" dirty="0" smtClean="0">
                <a:solidFill>
                  <a:srgbClr val="FFFF99"/>
                </a:solidFill>
                <a:latin typeface="Comic Sans MS" pitchFamily="66" charset="0"/>
              </a:rPr>
              <a:t>	</a:t>
            </a:r>
            <a:r>
              <a:rPr lang="fr-CA" sz="1600" b="0" dirty="0" smtClean="0">
                <a:solidFill>
                  <a:srgbClr val="FFFF99"/>
                </a:solidFill>
                <a:latin typeface="Comic Sans MS" pitchFamily="66" charset="0"/>
              </a:rPr>
              <a:t> </a:t>
            </a:r>
            <a:r>
              <a:rPr lang="fr-CA" sz="1600" b="0" dirty="0">
                <a:solidFill>
                  <a:srgbClr val="FFFF99"/>
                </a:solidFill>
                <a:latin typeface="Comic Sans MS" pitchFamily="66" charset="0"/>
              </a:rPr>
              <a:t>P</a:t>
            </a:r>
            <a:r>
              <a:rPr lang="fr-CA" sz="1600" b="0" dirty="0" smtClean="0">
                <a:solidFill>
                  <a:srgbClr val="FFFF99"/>
                </a:solidFill>
                <a:latin typeface="Comic Sans MS" pitchFamily="66" charset="0"/>
              </a:rPr>
              <a:t>rojections d’impacts selon l’augmentation de la température.</a:t>
            </a:r>
            <a:endParaRPr lang="fr-CA" sz="1600" b="0" dirty="0">
              <a:solidFill>
                <a:srgbClr val="FFFF99"/>
              </a:solidFill>
              <a:latin typeface="Comic Sans MS" pitchFamily="66" charset="0"/>
            </a:endParaRPr>
          </a:p>
        </p:txBody>
      </p:sp>
      <p:pic>
        <p:nvPicPr>
          <p:cNvPr id="4"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ZoneTexte 5"/>
          <p:cNvSpPr txBox="1"/>
          <p:nvPr/>
        </p:nvSpPr>
        <p:spPr>
          <a:xfrm>
            <a:off x="3657600" y="6581001"/>
            <a:ext cx="5486400" cy="276999"/>
          </a:xfrm>
          <a:prstGeom prst="rect">
            <a:avLst/>
          </a:prstGeom>
          <a:noFill/>
        </p:spPr>
        <p:txBody>
          <a:bodyPr wrap="square" rtlCol="0">
            <a:spAutoFit/>
          </a:bodyPr>
          <a:lstStyle/>
          <a:p>
            <a:r>
              <a:rPr lang="fr-CA" sz="1200" b="0" dirty="0" smtClean="0">
                <a:solidFill>
                  <a:srgbClr val="FFFF99"/>
                </a:solidFill>
                <a:latin typeface="Comic Sans MS" pitchFamily="66" charset="0"/>
              </a:rPr>
              <a:t>Source: </a:t>
            </a:r>
            <a:r>
              <a:rPr lang="fr-CA" sz="1200" b="0" dirty="0" smtClean="0"/>
              <a:t>GIEC 2007 - Impacts</a:t>
            </a:r>
            <a:r>
              <a:rPr lang="fr-CA" sz="1200" b="0" dirty="0"/>
              <a:t>, adaptation et vulnérabilité. </a:t>
            </a:r>
            <a:r>
              <a:rPr lang="fr-CA" sz="1200" b="0" dirty="0" smtClean="0"/>
              <a:t>Groupe </a:t>
            </a:r>
            <a:r>
              <a:rPr lang="fr-CA" sz="1200" b="0" dirty="0"/>
              <a:t>de travail </a:t>
            </a:r>
            <a:r>
              <a:rPr lang="fr-CA" sz="1200" b="0" dirty="0" smtClean="0"/>
              <a:t>II</a:t>
            </a:r>
            <a:endParaRPr lang="fr-CA" sz="1200" b="0" dirty="0">
              <a:solidFill>
                <a:srgbClr val="FFFF99"/>
              </a:solidFill>
              <a:latin typeface="Comic Sans MS" pitchFamily="66" charset="0"/>
            </a:endParaRPr>
          </a:p>
        </p:txBody>
      </p:sp>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294" y="769937"/>
            <a:ext cx="8801412" cy="5811063"/>
          </a:xfrm>
          <a:prstGeom prst="rect">
            <a:avLst/>
          </a:prstGeom>
        </p:spPr>
      </p:pic>
      <p:cxnSp>
        <p:nvCxnSpPr>
          <p:cNvPr id="5" name="Connecteur droit 4"/>
          <p:cNvCxnSpPr/>
          <p:nvPr/>
        </p:nvCxnSpPr>
        <p:spPr bwMode="auto">
          <a:xfrm>
            <a:off x="2362200" y="990600"/>
            <a:ext cx="0" cy="5638800"/>
          </a:xfrm>
          <a:prstGeom prst="line">
            <a:avLst/>
          </a:prstGeom>
          <a:noFill/>
          <a:ln w="12700" cap="flat" cmpd="sng" algn="ctr">
            <a:solidFill>
              <a:srgbClr val="FF0000"/>
            </a:solidFill>
            <a:prstDash val="lgDash"/>
            <a:round/>
            <a:headEnd type="oval"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3" name="Légende encadrée 1 12"/>
          <p:cNvSpPr/>
          <p:nvPr/>
        </p:nvSpPr>
        <p:spPr bwMode="auto">
          <a:xfrm>
            <a:off x="914400" y="6581000"/>
            <a:ext cx="1127124" cy="246221"/>
          </a:xfrm>
          <a:prstGeom prst="borderCallout1">
            <a:avLst>
              <a:gd name="adj1" fmla="val 48628"/>
              <a:gd name="adj2" fmla="val 100110"/>
              <a:gd name="adj3" fmla="val 9052"/>
              <a:gd name="adj4" fmla="val 127835"/>
            </a:avLst>
          </a:prstGeom>
          <a:noFill/>
          <a:ln w="952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fr-CA" sz="1000" b="0" i="0" u="none" strike="noStrike" cap="none" normalizeH="0" baseline="0" dirty="0" smtClean="0">
                <a:ln>
                  <a:noFill/>
                </a:ln>
                <a:solidFill>
                  <a:srgbClr val="FF0000"/>
                </a:solidFill>
                <a:latin typeface="Arial" charset="0"/>
              </a:rPr>
              <a:t>+0,85 C (2012)</a:t>
            </a:r>
          </a:p>
        </p:txBody>
      </p:sp>
    </p:spTree>
    <p:extLst>
      <p:ext uri="{BB962C8B-B14F-4D97-AF65-F5344CB8AC3E}">
        <p14:creationId xmlns:p14="http://schemas.microsoft.com/office/powerpoint/2010/main" val="4123765013"/>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938"/>
            <a:ext cx="9144000" cy="5800763"/>
          </a:xfrm>
          <a:prstGeom prst="rect">
            <a:avLst/>
          </a:prstGeom>
        </p:spPr>
      </p:pic>
      <p:sp>
        <p:nvSpPr>
          <p:cNvPr id="2" name="ZoneTexte 1"/>
          <p:cNvSpPr txBox="1"/>
          <p:nvPr/>
        </p:nvSpPr>
        <p:spPr>
          <a:xfrm>
            <a:off x="0" y="0"/>
            <a:ext cx="9144000" cy="769441"/>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Projections d’impacts socioéconomiques (1/3)</a:t>
            </a:r>
            <a:endParaRPr lang="fr-CA" b="0" dirty="0">
              <a:solidFill>
                <a:srgbClr val="FFFF99"/>
              </a:solidFill>
              <a:latin typeface="Comic Sans MS" pitchFamily="66" charset="0"/>
            </a:endParaRPr>
          </a:p>
          <a:p>
            <a:pPr>
              <a:defRPr/>
            </a:pPr>
            <a:r>
              <a:rPr lang="fr-CA" sz="1600" dirty="0">
                <a:solidFill>
                  <a:srgbClr val="FFFF99"/>
                </a:solidFill>
                <a:latin typeface="Comic Sans MS" pitchFamily="66" charset="0"/>
              </a:rPr>
              <a:t>	</a:t>
            </a:r>
            <a:r>
              <a:rPr lang="fr-CA" sz="1600" b="0" dirty="0" smtClean="0">
                <a:solidFill>
                  <a:srgbClr val="FFFF99"/>
                </a:solidFill>
                <a:latin typeface="Comic Sans MS" pitchFamily="66" charset="0"/>
              </a:rPr>
              <a:t>Projections d’impacts climatiques versus projections d’impacts socioéconomiques</a:t>
            </a:r>
            <a:endParaRPr lang="fr-CA" sz="1600" b="0" dirty="0">
              <a:solidFill>
                <a:srgbClr val="FFFF99"/>
              </a:solidFill>
              <a:latin typeface="Comic Sans MS" pitchFamily="66" charset="0"/>
            </a:endParaRPr>
          </a:p>
        </p:txBody>
      </p:sp>
      <p:pic>
        <p:nvPicPr>
          <p:cNvPr id="3"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ZoneTexte 4"/>
          <p:cNvSpPr txBox="1"/>
          <p:nvPr/>
        </p:nvSpPr>
        <p:spPr>
          <a:xfrm>
            <a:off x="1847436" y="2592287"/>
            <a:ext cx="671979" cy="307777"/>
          </a:xfrm>
          <a:prstGeom prst="rect">
            <a:avLst/>
          </a:prstGeom>
          <a:noFill/>
        </p:spPr>
        <p:txBody>
          <a:bodyPr wrap="none" rtlCol="0">
            <a:spAutoFit/>
          </a:bodyPr>
          <a:lstStyle/>
          <a:p>
            <a:r>
              <a:rPr lang="fr-CA" sz="1400" b="0" dirty="0" smtClean="0">
                <a:solidFill>
                  <a:srgbClr val="FF0000"/>
                </a:solidFill>
                <a:latin typeface="Comic Sans MS" pitchFamily="66" charset="0"/>
              </a:rPr>
              <a:t>&gt; 99%</a:t>
            </a:r>
            <a:endParaRPr lang="fr-CA" sz="1400" b="0" dirty="0">
              <a:solidFill>
                <a:srgbClr val="FF0000"/>
              </a:solidFill>
              <a:latin typeface="Comic Sans MS" pitchFamily="66" charset="0"/>
            </a:endParaRPr>
          </a:p>
        </p:txBody>
      </p:sp>
      <p:sp>
        <p:nvSpPr>
          <p:cNvPr id="7" name="ZoneTexte 6"/>
          <p:cNvSpPr txBox="1"/>
          <p:nvPr/>
        </p:nvSpPr>
        <p:spPr>
          <a:xfrm>
            <a:off x="1847436" y="5131789"/>
            <a:ext cx="671979" cy="307777"/>
          </a:xfrm>
          <a:prstGeom prst="rect">
            <a:avLst/>
          </a:prstGeom>
          <a:noFill/>
        </p:spPr>
        <p:txBody>
          <a:bodyPr wrap="none" rtlCol="0">
            <a:spAutoFit/>
          </a:bodyPr>
          <a:lstStyle/>
          <a:p>
            <a:r>
              <a:rPr lang="fr-CA" sz="1400" b="0" dirty="0" smtClean="0">
                <a:solidFill>
                  <a:srgbClr val="FF0000"/>
                </a:solidFill>
                <a:latin typeface="Comic Sans MS" pitchFamily="66" charset="0"/>
              </a:rPr>
              <a:t>&gt; 90%</a:t>
            </a:r>
            <a:endParaRPr lang="fr-CA" sz="1400" b="0" dirty="0">
              <a:solidFill>
                <a:srgbClr val="FF0000"/>
              </a:solidFill>
              <a:latin typeface="Comic Sans MS" pitchFamily="66" charset="0"/>
            </a:endParaRPr>
          </a:p>
        </p:txBody>
      </p:sp>
      <p:sp>
        <p:nvSpPr>
          <p:cNvPr id="8" name="ZoneTexte 7"/>
          <p:cNvSpPr txBox="1"/>
          <p:nvPr/>
        </p:nvSpPr>
        <p:spPr>
          <a:xfrm>
            <a:off x="3632200" y="6570702"/>
            <a:ext cx="5486400" cy="276999"/>
          </a:xfrm>
          <a:prstGeom prst="rect">
            <a:avLst/>
          </a:prstGeom>
          <a:noFill/>
        </p:spPr>
        <p:txBody>
          <a:bodyPr wrap="square" rtlCol="0">
            <a:spAutoFit/>
          </a:bodyPr>
          <a:lstStyle/>
          <a:p>
            <a:r>
              <a:rPr lang="fr-CA" sz="1200" b="0" dirty="0" smtClean="0">
                <a:solidFill>
                  <a:srgbClr val="FFFF99"/>
                </a:solidFill>
                <a:latin typeface="Comic Sans MS" pitchFamily="66" charset="0"/>
              </a:rPr>
              <a:t>Source: </a:t>
            </a:r>
            <a:r>
              <a:rPr lang="fr-CA" sz="1200" b="0" dirty="0" smtClean="0"/>
              <a:t>GIEC 2007 - Impacts</a:t>
            </a:r>
            <a:r>
              <a:rPr lang="fr-CA" sz="1200" b="0" dirty="0"/>
              <a:t>, adaptation et vulnérabilité. </a:t>
            </a:r>
            <a:r>
              <a:rPr lang="fr-CA" sz="1200" b="0" dirty="0" smtClean="0"/>
              <a:t>Groupe </a:t>
            </a:r>
            <a:r>
              <a:rPr lang="fr-CA" sz="1200" b="0" dirty="0"/>
              <a:t>de travail </a:t>
            </a:r>
            <a:r>
              <a:rPr lang="fr-CA" sz="1200" b="0" dirty="0" smtClean="0"/>
              <a:t>II</a:t>
            </a:r>
            <a:endParaRPr lang="fr-CA" sz="1200" b="0" dirty="0">
              <a:solidFill>
                <a:srgbClr val="FFFF99"/>
              </a:solidFill>
              <a:latin typeface="Comic Sans MS" pitchFamily="66" charset="0"/>
            </a:endParaRPr>
          </a:p>
        </p:txBody>
      </p:sp>
    </p:spTree>
    <p:extLst>
      <p:ext uri="{BB962C8B-B14F-4D97-AF65-F5344CB8AC3E}">
        <p14:creationId xmlns:p14="http://schemas.microsoft.com/office/powerpoint/2010/main" val="3653759997"/>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0"/>
            <a:ext cx="9144000" cy="769441"/>
          </a:xfrm>
          <a:prstGeom prst="rect">
            <a:avLst/>
          </a:prstGeom>
          <a:solidFill>
            <a:schemeClr val="accent1">
              <a:lumMod val="75000"/>
              <a:alpha val="68000"/>
            </a:schemeClr>
          </a:solidFill>
          <a:ln>
            <a:noFill/>
          </a:ln>
        </p:spPr>
        <p:txBody>
          <a:bodyPr>
            <a:spAutoFit/>
          </a:bodyPr>
          <a:lstStyle/>
          <a:p>
            <a:pPr>
              <a:defRPr/>
            </a:pPr>
            <a:r>
              <a:rPr lang="fr-CA" dirty="0"/>
              <a:t>	</a:t>
            </a:r>
            <a:r>
              <a:rPr lang="fr-CA" b="0" dirty="0" smtClean="0">
                <a:solidFill>
                  <a:srgbClr val="FFFF99"/>
                </a:solidFill>
                <a:latin typeface="Comic Sans MS" pitchFamily="66" charset="0"/>
              </a:rPr>
              <a:t>Projections d’impacts socioéconomiques (2/3)</a:t>
            </a:r>
            <a:endParaRPr lang="fr-CA" b="0" dirty="0">
              <a:solidFill>
                <a:srgbClr val="FFFF99"/>
              </a:solidFill>
              <a:latin typeface="Comic Sans MS" pitchFamily="66" charset="0"/>
            </a:endParaRPr>
          </a:p>
          <a:p>
            <a:pPr>
              <a:defRPr/>
            </a:pPr>
            <a:r>
              <a:rPr lang="fr-CA" sz="1600" dirty="0">
                <a:solidFill>
                  <a:srgbClr val="FFFF99"/>
                </a:solidFill>
                <a:latin typeface="Comic Sans MS" pitchFamily="66" charset="0"/>
              </a:rPr>
              <a:t>	</a:t>
            </a:r>
            <a:r>
              <a:rPr lang="fr-CA" sz="1600" b="0" dirty="0" smtClean="0">
                <a:solidFill>
                  <a:srgbClr val="FFFF99"/>
                </a:solidFill>
                <a:latin typeface="Comic Sans MS" pitchFamily="66" charset="0"/>
              </a:rPr>
              <a:t>Projections d’impacts climatiques versus projections d’impacts socioéconomiques</a:t>
            </a:r>
            <a:endParaRPr lang="fr-CA" sz="1600" b="0" dirty="0">
              <a:solidFill>
                <a:srgbClr val="FFFF99"/>
              </a:solidFill>
              <a:latin typeface="Comic Sans MS" pitchFamily="66" charset="0"/>
            </a:endParaRPr>
          </a:p>
        </p:txBody>
      </p:sp>
      <p:pic>
        <p:nvPicPr>
          <p:cNvPr id="3"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ZoneTexte 4"/>
          <p:cNvSpPr txBox="1"/>
          <p:nvPr/>
        </p:nvSpPr>
        <p:spPr>
          <a:xfrm>
            <a:off x="2170416" y="2438399"/>
            <a:ext cx="671979" cy="307777"/>
          </a:xfrm>
          <a:prstGeom prst="rect">
            <a:avLst/>
          </a:prstGeom>
          <a:noFill/>
        </p:spPr>
        <p:txBody>
          <a:bodyPr wrap="none" rtlCol="0">
            <a:spAutoFit/>
          </a:bodyPr>
          <a:lstStyle/>
          <a:p>
            <a:r>
              <a:rPr lang="fr-CA" sz="1400" b="0" dirty="0" smtClean="0">
                <a:solidFill>
                  <a:srgbClr val="FF0000"/>
                </a:solidFill>
                <a:latin typeface="Comic Sans MS" pitchFamily="66" charset="0"/>
              </a:rPr>
              <a:t>&gt; 99%</a:t>
            </a:r>
            <a:endParaRPr lang="fr-CA" sz="1400" b="0" dirty="0">
              <a:solidFill>
                <a:srgbClr val="FF0000"/>
              </a:solidFill>
              <a:latin typeface="Comic Sans MS" pitchFamily="66" charset="0"/>
            </a:endParaRPr>
          </a:p>
        </p:txBody>
      </p:sp>
      <p:sp>
        <p:nvSpPr>
          <p:cNvPr id="7" name="ZoneTexte 6"/>
          <p:cNvSpPr txBox="1"/>
          <p:nvPr/>
        </p:nvSpPr>
        <p:spPr>
          <a:xfrm>
            <a:off x="2102410" y="5257800"/>
            <a:ext cx="671979" cy="307777"/>
          </a:xfrm>
          <a:prstGeom prst="rect">
            <a:avLst/>
          </a:prstGeom>
          <a:noFill/>
        </p:spPr>
        <p:txBody>
          <a:bodyPr wrap="none" rtlCol="0">
            <a:spAutoFit/>
          </a:bodyPr>
          <a:lstStyle/>
          <a:p>
            <a:r>
              <a:rPr lang="fr-CA" sz="1400" b="0" dirty="0" smtClean="0">
                <a:solidFill>
                  <a:srgbClr val="FF0000"/>
                </a:solidFill>
                <a:latin typeface="Comic Sans MS" pitchFamily="66" charset="0"/>
              </a:rPr>
              <a:t>&gt; 90%</a:t>
            </a:r>
            <a:endParaRPr lang="fr-CA" sz="1400" b="0" dirty="0">
              <a:solidFill>
                <a:srgbClr val="FF0000"/>
              </a:solidFill>
              <a:latin typeface="Comic Sans MS" pitchFamily="66" charset="0"/>
            </a:endParaRPr>
          </a:p>
        </p:txBody>
      </p:sp>
      <p:sp>
        <p:nvSpPr>
          <p:cNvPr id="8" name="ZoneTexte 7"/>
          <p:cNvSpPr txBox="1"/>
          <p:nvPr/>
        </p:nvSpPr>
        <p:spPr>
          <a:xfrm>
            <a:off x="3632200" y="6570702"/>
            <a:ext cx="5486400" cy="276999"/>
          </a:xfrm>
          <a:prstGeom prst="rect">
            <a:avLst/>
          </a:prstGeom>
          <a:noFill/>
        </p:spPr>
        <p:txBody>
          <a:bodyPr wrap="square" rtlCol="0">
            <a:spAutoFit/>
          </a:bodyPr>
          <a:lstStyle/>
          <a:p>
            <a:r>
              <a:rPr lang="fr-CA" sz="1200" b="0" dirty="0" smtClean="0">
                <a:solidFill>
                  <a:srgbClr val="FFFF99"/>
                </a:solidFill>
                <a:latin typeface="Comic Sans MS" pitchFamily="66" charset="0"/>
              </a:rPr>
              <a:t>Source: </a:t>
            </a:r>
            <a:r>
              <a:rPr lang="fr-CA" sz="1200" b="0" dirty="0" smtClean="0"/>
              <a:t>GIEC 2007 - Impacts</a:t>
            </a:r>
            <a:r>
              <a:rPr lang="fr-CA" sz="1200" b="0" dirty="0"/>
              <a:t>, adaptation et vulnérabilité. </a:t>
            </a:r>
            <a:r>
              <a:rPr lang="fr-CA" sz="1200" b="0" dirty="0" smtClean="0"/>
              <a:t>Groupe </a:t>
            </a:r>
            <a:r>
              <a:rPr lang="fr-CA" sz="1200" b="0" dirty="0"/>
              <a:t>de travail </a:t>
            </a:r>
            <a:r>
              <a:rPr lang="fr-CA" sz="1200" b="0" dirty="0" smtClean="0"/>
              <a:t>II</a:t>
            </a:r>
            <a:endParaRPr lang="fr-CA" sz="1200" b="0" dirty="0">
              <a:solidFill>
                <a:srgbClr val="FFFF99"/>
              </a:solidFill>
              <a:latin typeface="Comic Sans MS" pitchFamily="66"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33601"/>
            <a:ext cx="9144000" cy="4421690"/>
          </a:xfrm>
          <a:prstGeom prst="rect">
            <a:avLst/>
          </a:prstGeom>
        </p:spPr>
      </p:pic>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126" y="769939"/>
            <a:ext cx="9159126" cy="1363662"/>
          </a:xfrm>
          <a:prstGeom prst="rect">
            <a:avLst/>
          </a:prstGeom>
        </p:spPr>
      </p:pic>
      <p:sp>
        <p:nvSpPr>
          <p:cNvPr id="6" name="ZoneTexte 5"/>
          <p:cNvSpPr txBox="1"/>
          <p:nvPr/>
        </p:nvSpPr>
        <p:spPr>
          <a:xfrm>
            <a:off x="1834426" y="2585212"/>
            <a:ext cx="671979" cy="307777"/>
          </a:xfrm>
          <a:prstGeom prst="rect">
            <a:avLst/>
          </a:prstGeom>
          <a:noFill/>
        </p:spPr>
        <p:txBody>
          <a:bodyPr wrap="none" rtlCol="0">
            <a:spAutoFit/>
          </a:bodyPr>
          <a:lstStyle/>
          <a:p>
            <a:r>
              <a:rPr lang="fr-CA" sz="1400" b="0" dirty="0" smtClean="0">
                <a:solidFill>
                  <a:srgbClr val="FF0000"/>
                </a:solidFill>
                <a:latin typeface="Comic Sans MS" pitchFamily="66" charset="0"/>
              </a:rPr>
              <a:t>&gt; 90%</a:t>
            </a:r>
            <a:endParaRPr lang="fr-CA" sz="1400" b="0" dirty="0">
              <a:solidFill>
                <a:srgbClr val="FF0000"/>
              </a:solidFill>
              <a:latin typeface="Comic Sans MS" pitchFamily="66" charset="0"/>
            </a:endParaRPr>
          </a:p>
        </p:txBody>
      </p:sp>
      <p:sp>
        <p:nvSpPr>
          <p:cNvPr id="11" name="ZoneTexte 10"/>
          <p:cNvSpPr txBox="1"/>
          <p:nvPr/>
        </p:nvSpPr>
        <p:spPr>
          <a:xfrm>
            <a:off x="1807977" y="4495800"/>
            <a:ext cx="724878" cy="307777"/>
          </a:xfrm>
          <a:prstGeom prst="rect">
            <a:avLst/>
          </a:prstGeom>
          <a:noFill/>
        </p:spPr>
        <p:txBody>
          <a:bodyPr wrap="none" rtlCol="0">
            <a:spAutoFit/>
          </a:bodyPr>
          <a:lstStyle/>
          <a:p>
            <a:r>
              <a:rPr lang="fr-CA" sz="1400" b="0" dirty="0" smtClean="0">
                <a:solidFill>
                  <a:srgbClr val="FF0000"/>
                </a:solidFill>
                <a:latin typeface="Comic Sans MS" pitchFamily="66" charset="0"/>
              </a:rPr>
              <a:t>&gt; 66 %</a:t>
            </a:r>
            <a:endParaRPr lang="fr-CA" sz="1400" b="0" dirty="0">
              <a:solidFill>
                <a:srgbClr val="FF0000"/>
              </a:solidFill>
              <a:latin typeface="Comic Sans MS" pitchFamily="66" charset="0"/>
            </a:endParaRPr>
          </a:p>
        </p:txBody>
      </p:sp>
    </p:spTree>
    <p:extLst>
      <p:ext uri="{BB962C8B-B14F-4D97-AF65-F5344CB8AC3E}">
        <p14:creationId xmlns:p14="http://schemas.microsoft.com/office/powerpoint/2010/main" val="2572381374"/>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0"/>
            <a:ext cx="9144000" cy="769441"/>
          </a:xfrm>
          <a:prstGeom prst="rect">
            <a:avLst/>
          </a:prstGeom>
          <a:solidFill>
            <a:schemeClr val="accent1">
              <a:lumMod val="75000"/>
              <a:alpha val="68000"/>
            </a:schemeClr>
          </a:solidFill>
          <a:ln>
            <a:noFill/>
          </a:ln>
        </p:spPr>
        <p:txBody>
          <a:bodyPr>
            <a:spAutoFit/>
          </a:bodyPr>
          <a:lstStyle/>
          <a:p>
            <a:pPr>
              <a:defRPr/>
            </a:pPr>
            <a:r>
              <a:rPr lang="fr-CA" dirty="0"/>
              <a:t>	</a:t>
            </a:r>
            <a:r>
              <a:rPr lang="fr-CA" b="0" dirty="0">
                <a:solidFill>
                  <a:srgbClr val="FFFF99"/>
                </a:solidFill>
                <a:latin typeface="Comic Sans MS" pitchFamily="66" charset="0"/>
              </a:rPr>
              <a:t>Projections d’impacts </a:t>
            </a:r>
            <a:r>
              <a:rPr lang="fr-CA" b="0" dirty="0" smtClean="0">
                <a:solidFill>
                  <a:srgbClr val="FFFF99"/>
                </a:solidFill>
                <a:latin typeface="Comic Sans MS" pitchFamily="66" charset="0"/>
              </a:rPr>
              <a:t>socioéconomiques (</a:t>
            </a:r>
            <a:r>
              <a:rPr lang="fr-CA" b="0" dirty="0">
                <a:solidFill>
                  <a:srgbClr val="FFFF99"/>
                </a:solidFill>
                <a:latin typeface="Comic Sans MS" pitchFamily="66" charset="0"/>
              </a:rPr>
              <a:t>3</a:t>
            </a:r>
            <a:r>
              <a:rPr lang="fr-CA" b="0" dirty="0" smtClean="0">
                <a:solidFill>
                  <a:srgbClr val="FFFF99"/>
                </a:solidFill>
                <a:latin typeface="Comic Sans MS" pitchFamily="66" charset="0"/>
              </a:rPr>
              <a:t>/3)</a:t>
            </a:r>
            <a:endParaRPr lang="fr-CA" b="0" dirty="0">
              <a:solidFill>
                <a:srgbClr val="FFFF99"/>
              </a:solidFill>
              <a:latin typeface="Comic Sans MS" pitchFamily="66" charset="0"/>
            </a:endParaRPr>
          </a:p>
          <a:p>
            <a:pPr>
              <a:defRPr/>
            </a:pPr>
            <a:r>
              <a:rPr lang="fr-CA" sz="1600" dirty="0">
                <a:solidFill>
                  <a:srgbClr val="FFFF99"/>
                </a:solidFill>
                <a:latin typeface="Comic Sans MS" pitchFamily="66" charset="0"/>
              </a:rPr>
              <a:t>	</a:t>
            </a:r>
            <a:r>
              <a:rPr lang="fr-CA" sz="1600" b="0" dirty="0">
                <a:solidFill>
                  <a:srgbClr val="FFFF99"/>
                </a:solidFill>
                <a:latin typeface="Comic Sans MS" pitchFamily="66" charset="0"/>
              </a:rPr>
              <a:t>Projections d’impacts climatiques versus projections d’impacts </a:t>
            </a:r>
            <a:r>
              <a:rPr lang="fr-CA" sz="1600" b="0" dirty="0" smtClean="0">
                <a:solidFill>
                  <a:srgbClr val="FFFF99"/>
                </a:solidFill>
                <a:latin typeface="Comic Sans MS" pitchFamily="66" charset="0"/>
              </a:rPr>
              <a:t>socioéconomiques</a:t>
            </a:r>
            <a:endParaRPr lang="fr-CA" sz="1600" b="0" dirty="0">
              <a:solidFill>
                <a:srgbClr val="FFFF99"/>
              </a:solidFill>
              <a:latin typeface="Comic Sans MS" pitchFamily="66" charset="0"/>
            </a:endParaRPr>
          </a:p>
        </p:txBody>
      </p:sp>
      <p:pic>
        <p:nvPicPr>
          <p:cNvPr id="3" name="Picture 7" descr="C:\Users\Nathalie\Documents\Bader\CC\CC.Data\image-308885-galleryV9-ear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ZoneTexte 6"/>
          <p:cNvSpPr txBox="1"/>
          <p:nvPr/>
        </p:nvSpPr>
        <p:spPr>
          <a:xfrm>
            <a:off x="2133600" y="2284511"/>
            <a:ext cx="724878" cy="307777"/>
          </a:xfrm>
          <a:prstGeom prst="rect">
            <a:avLst/>
          </a:prstGeom>
          <a:noFill/>
        </p:spPr>
        <p:txBody>
          <a:bodyPr wrap="none" rtlCol="0">
            <a:spAutoFit/>
          </a:bodyPr>
          <a:lstStyle/>
          <a:p>
            <a:r>
              <a:rPr lang="fr-CA" sz="1400" b="0" dirty="0" smtClean="0">
                <a:solidFill>
                  <a:srgbClr val="FF0000"/>
                </a:solidFill>
                <a:latin typeface="Comic Sans MS" pitchFamily="66" charset="0"/>
              </a:rPr>
              <a:t>&gt; 66 %</a:t>
            </a:r>
            <a:endParaRPr lang="fr-CA" sz="1400" b="0" dirty="0">
              <a:solidFill>
                <a:srgbClr val="FF0000"/>
              </a:solidFill>
              <a:latin typeface="Comic Sans MS" pitchFamily="66" charset="0"/>
            </a:endParaRPr>
          </a:p>
        </p:txBody>
      </p:sp>
      <p:sp>
        <p:nvSpPr>
          <p:cNvPr id="8" name="ZoneTexte 7"/>
          <p:cNvSpPr txBox="1"/>
          <p:nvPr/>
        </p:nvSpPr>
        <p:spPr>
          <a:xfrm>
            <a:off x="2107079" y="4494311"/>
            <a:ext cx="724878" cy="307777"/>
          </a:xfrm>
          <a:prstGeom prst="rect">
            <a:avLst/>
          </a:prstGeom>
          <a:noFill/>
        </p:spPr>
        <p:txBody>
          <a:bodyPr wrap="none" rtlCol="0">
            <a:spAutoFit/>
          </a:bodyPr>
          <a:lstStyle/>
          <a:p>
            <a:r>
              <a:rPr lang="fr-CA" sz="1400" b="0" dirty="0" smtClean="0">
                <a:solidFill>
                  <a:srgbClr val="FF0000"/>
                </a:solidFill>
                <a:latin typeface="Comic Sans MS" pitchFamily="66" charset="0"/>
              </a:rPr>
              <a:t>&gt; 66 %</a:t>
            </a:r>
            <a:endParaRPr lang="fr-CA" sz="1400" b="0" dirty="0">
              <a:solidFill>
                <a:srgbClr val="FF0000"/>
              </a:solidFill>
              <a:latin typeface="Comic Sans MS" pitchFamily="66" charset="0"/>
            </a:endParaRPr>
          </a:p>
        </p:txBody>
      </p:sp>
      <p:sp>
        <p:nvSpPr>
          <p:cNvPr id="9" name="ZoneTexte 8"/>
          <p:cNvSpPr txBox="1"/>
          <p:nvPr/>
        </p:nvSpPr>
        <p:spPr>
          <a:xfrm>
            <a:off x="2107079" y="5410200"/>
            <a:ext cx="724878" cy="307777"/>
          </a:xfrm>
          <a:prstGeom prst="rect">
            <a:avLst/>
          </a:prstGeom>
          <a:noFill/>
        </p:spPr>
        <p:txBody>
          <a:bodyPr wrap="none" rtlCol="0">
            <a:spAutoFit/>
          </a:bodyPr>
          <a:lstStyle/>
          <a:p>
            <a:r>
              <a:rPr lang="fr-CA" sz="1400" b="0" dirty="0" smtClean="0">
                <a:solidFill>
                  <a:srgbClr val="FF0000"/>
                </a:solidFill>
                <a:latin typeface="Comic Sans MS" pitchFamily="66" charset="0"/>
              </a:rPr>
              <a:t>&gt; 66 %</a:t>
            </a:r>
            <a:endParaRPr lang="fr-CA" sz="1400" b="0" dirty="0">
              <a:solidFill>
                <a:srgbClr val="FF0000"/>
              </a:solidFill>
              <a:latin typeface="Comic Sans MS" pitchFamily="66" charset="0"/>
            </a:endParaRPr>
          </a:p>
        </p:txBody>
      </p:sp>
      <p:sp>
        <p:nvSpPr>
          <p:cNvPr id="11" name="ZoneTexte 10"/>
          <p:cNvSpPr txBox="1"/>
          <p:nvPr/>
        </p:nvSpPr>
        <p:spPr>
          <a:xfrm>
            <a:off x="3606799" y="6547703"/>
            <a:ext cx="5486400" cy="276999"/>
          </a:xfrm>
          <a:prstGeom prst="rect">
            <a:avLst/>
          </a:prstGeom>
          <a:noFill/>
        </p:spPr>
        <p:txBody>
          <a:bodyPr wrap="square" rtlCol="0">
            <a:spAutoFit/>
          </a:bodyPr>
          <a:lstStyle/>
          <a:p>
            <a:r>
              <a:rPr lang="fr-CA" sz="1200" b="0" dirty="0" smtClean="0">
                <a:solidFill>
                  <a:srgbClr val="FFFF99"/>
                </a:solidFill>
                <a:latin typeface="Comic Sans MS" pitchFamily="66" charset="0"/>
              </a:rPr>
              <a:t>Source: </a:t>
            </a:r>
            <a:r>
              <a:rPr lang="fr-CA" sz="1200" b="0" dirty="0" smtClean="0"/>
              <a:t>GIEC 2007 - Impacts</a:t>
            </a:r>
            <a:r>
              <a:rPr lang="fr-CA" sz="1200" b="0" dirty="0"/>
              <a:t>, adaptation et vulnérabilité. </a:t>
            </a:r>
            <a:r>
              <a:rPr lang="fr-CA" sz="1200" b="0" dirty="0" smtClean="0"/>
              <a:t>Groupe </a:t>
            </a:r>
            <a:r>
              <a:rPr lang="fr-CA" sz="1200" b="0" dirty="0"/>
              <a:t>de travail </a:t>
            </a:r>
            <a:r>
              <a:rPr lang="fr-CA" sz="1200" b="0" dirty="0" smtClean="0"/>
              <a:t>II</a:t>
            </a:r>
            <a:endParaRPr lang="fr-CA" sz="1200" b="0" dirty="0">
              <a:solidFill>
                <a:srgbClr val="FFFF99"/>
              </a:solidFill>
              <a:latin typeface="Comic Sans MS" pitchFamily="66"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18" y="769937"/>
            <a:ext cx="9144000" cy="5777765"/>
          </a:xfrm>
          <a:prstGeom prst="rect">
            <a:avLst/>
          </a:prstGeom>
        </p:spPr>
      </p:pic>
      <p:sp>
        <p:nvSpPr>
          <p:cNvPr id="12" name="ZoneTexte 11"/>
          <p:cNvSpPr txBox="1"/>
          <p:nvPr/>
        </p:nvSpPr>
        <p:spPr>
          <a:xfrm>
            <a:off x="1774015" y="2450609"/>
            <a:ext cx="724878" cy="307777"/>
          </a:xfrm>
          <a:prstGeom prst="rect">
            <a:avLst/>
          </a:prstGeom>
          <a:noFill/>
        </p:spPr>
        <p:txBody>
          <a:bodyPr wrap="none" rtlCol="0">
            <a:spAutoFit/>
          </a:bodyPr>
          <a:lstStyle/>
          <a:p>
            <a:r>
              <a:rPr lang="fr-CA" sz="1400" b="0" dirty="0" smtClean="0">
                <a:solidFill>
                  <a:srgbClr val="FF0000"/>
                </a:solidFill>
                <a:latin typeface="Comic Sans MS" pitchFamily="66" charset="0"/>
              </a:rPr>
              <a:t>&gt; 66 %</a:t>
            </a:r>
            <a:endParaRPr lang="fr-CA" sz="1400" b="0" dirty="0">
              <a:solidFill>
                <a:srgbClr val="FF0000"/>
              </a:solidFill>
              <a:latin typeface="Comic Sans MS" pitchFamily="66" charset="0"/>
            </a:endParaRPr>
          </a:p>
        </p:txBody>
      </p:sp>
      <p:sp>
        <p:nvSpPr>
          <p:cNvPr id="14" name="ZoneTexte 13"/>
          <p:cNvSpPr txBox="1"/>
          <p:nvPr/>
        </p:nvSpPr>
        <p:spPr>
          <a:xfrm>
            <a:off x="1774015" y="6019800"/>
            <a:ext cx="724878" cy="307777"/>
          </a:xfrm>
          <a:prstGeom prst="rect">
            <a:avLst/>
          </a:prstGeom>
          <a:noFill/>
        </p:spPr>
        <p:txBody>
          <a:bodyPr wrap="none" rtlCol="0">
            <a:spAutoFit/>
          </a:bodyPr>
          <a:lstStyle/>
          <a:p>
            <a:r>
              <a:rPr lang="fr-CA" sz="1400" b="0" dirty="0" smtClean="0">
                <a:solidFill>
                  <a:srgbClr val="FF0000"/>
                </a:solidFill>
                <a:latin typeface="Comic Sans MS" pitchFamily="66" charset="0"/>
              </a:rPr>
              <a:t>&gt; 66 %</a:t>
            </a:r>
            <a:endParaRPr lang="fr-CA" sz="1400" b="0" dirty="0">
              <a:solidFill>
                <a:srgbClr val="FF0000"/>
              </a:solidFill>
              <a:latin typeface="Comic Sans MS" pitchFamily="66" charset="0"/>
            </a:endParaRPr>
          </a:p>
        </p:txBody>
      </p:sp>
    </p:spTree>
    <p:extLst>
      <p:ext uri="{BB962C8B-B14F-4D97-AF65-F5344CB8AC3E}">
        <p14:creationId xmlns:p14="http://schemas.microsoft.com/office/powerpoint/2010/main" val="312057610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69938"/>
          </a:xfrm>
          <a:prstGeom prst="rect">
            <a:avLst/>
          </a:prstGeom>
          <a:solidFill>
            <a:schemeClr val="accent1">
              <a:lumMod val="75000"/>
              <a:alpha val="68000"/>
            </a:schemeClr>
          </a:solidFill>
          <a:ln>
            <a:noFill/>
          </a:ln>
        </p:spPr>
        <p:txBody>
          <a:bodyPr>
            <a:spAutoFit/>
          </a:bodyPr>
          <a:lstStyle/>
          <a:p>
            <a:pPr>
              <a:defRPr/>
            </a:pPr>
            <a:r>
              <a:rPr lang="fr-CA" dirty="0"/>
              <a:t>	</a:t>
            </a:r>
            <a:r>
              <a:rPr lang="fr-CA" b="0" dirty="0">
                <a:solidFill>
                  <a:srgbClr val="FFFF99"/>
                </a:solidFill>
                <a:latin typeface="Comic Sans MS" pitchFamily="66" charset="0"/>
              </a:rPr>
              <a:t>Comment agir?</a:t>
            </a:r>
          </a:p>
          <a:p>
            <a:pPr>
              <a:defRPr/>
            </a:pPr>
            <a:r>
              <a:rPr lang="fr-CA" sz="1600" dirty="0">
                <a:solidFill>
                  <a:schemeClr val="tx1"/>
                </a:solidFill>
                <a:latin typeface="Comic Sans MS" pitchFamily="66" charset="0"/>
              </a:rPr>
              <a:t>	</a:t>
            </a:r>
            <a:endParaRPr lang="fr-CA" sz="1600" b="0" dirty="0">
              <a:solidFill>
                <a:schemeClr val="tx1"/>
              </a:solidFill>
              <a:latin typeface="Comic Sans MS" pitchFamily="66" charset="0"/>
            </a:endParaRPr>
          </a:p>
        </p:txBody>
      </p:sp>
      <p:sp>
        <p:nvSpPr>
          <p:cNvPr id="40963" name="ZoneTexte 5"/>
          <p:cNvSpPr txBox="1">
            <a:spLocks noChangeArrowheads="1"/>
          </p:cNvSpPr>
          <p:nvPr/>
        </p:nvSpPr>
        <p:spPr bwMode="auto">
          <a:xfrm>
            <a:off x="4343400" y="6496384"/>
            <a:ext cx="46939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rgbClr val="FFF061"/>
                </a:solidFill>
                <a:latin typeface="Arial" charset="0"/>
                <a:cs typeface="Arial" charset="0"/>
              </a:defRPr>
            </a:lvl1pPr>
            <a:lvl2pPr marL="742950" indent="-285750" eaLnBrk="0" hangingPunct="0">
              <a:defRPr sz="2800" b="1">
                <a:solidFill>
                  <a:srgbClr val="FFF061"/>
                </a:solidFill>
                <a:latin typeface="Arial" charset="0"/>
                <a:cs typeface="Arial" charset="0"/>
              </a:defRPr>
            </a:lvl2pPr>
            <a:lvl3pPr marL="1143000" indent="-228600" eaLnBrk="0" hangingPunct="0">
              <a:defRPr sz="2800" b="1">
                <a:solidFill>
                  <a:srgbClr val="FFF061"/>
                </a:solidFill>
                <a:latin typeface="Arial" charset="0"/>
                <a:cs typeface="Arial" charset="0"/>
              </a:defRPr>
            </a:lvl3pPr>
            <a:lvl4pPr marL="1600200" indent="-228600" eaLnBrk="0" hangingPunct="0">
              <a:defRPr sz="2800" b="1">
                <a:solidFill>
                  <a:srgbClr val="FFF061"/>
                </a:solidFill>
                <a:latin typeface="Arial" charset="0"/>
                <a:cs typeface="Arial" charset="0"/>
              </a:defRPr>
            </a:lvl4pPr>
            <a:lvl5pPr marL="2057400" indent="-228600" eaLnBrk="0" hangingPunct="0">
              <a:defRPr sz="2800" b="1">
                <a:solidFill>
                  <a:srgbClr val="FFF061"/>
                </a:solidFill>
                <a:latin typeface="Arial" charset="0"/>
                <a:cs typeface="Arial" charset="0"/>
              </a:defRPr>
            </a:lvl5pPr>
            <a:lvl6pPr marL="2514600" indent="-228600" eaLnBrk="0" fontAlgn="base" hangingPunct="0">
              <a:spcBef>
                <a:spcPct val="0"/>
              </a:spcBef>
              <a:spcAft>
                <a:spcPct val="0"/>
              </a:spcAft>
              <a:defRPr sz="2800" b="1">
                <a:solidFill>
                  <a:srgbClr val="FFF061"/>
                </a:solidFill>
                <a:latin typeface="Arial" charset="0"/>
                <a:cs typeface="Arial" charset="0"/>
              </a:defRPr>
            </a:lvl6pPr>
            <a:lvl7pPr marL="2971800" indent="-228600" eaLnBrk="0" fontAlgn="base" hangingPunct="0">
              <a:spcBef>
                <a:spcPct val="0"/>
              </a:spcBef>
              <a:spcAft>
                <a:spcPct val="0"/>
              </a:spcAft>
              <a:defRPr sz="2800" b="1">
                <a:solidFill>
                  <a:srgbClr val="FFF061"/>
                </a:solidFill>
                <a:latin typeface="Arial" charset="0"/>
                <a:cs typeface="Arial" charset="0"/>
              </a:defRPr>
            </a:lvl7pPr>
            <a:lvl8pPr marL="3429000" indent="-228600" eaLnBrk="0" fontAlgn="base" hangingPunct="0">
              <a:spcBef>
                <a:spcPct val="0"/>
              </a:spcBef>
              <a:spcAft>
                <a:spcPct val="0"/>
              </a:spcAft>
              <a:defRPr sz="2800" b="1">
                <a:solidFill>
                  <a:srgbClr val="FFF061"/>
                </a:solidFill>
                <a:latin typeface="Arial" charset="0"/>
                <a:cs typeface="Arial" charset="0"/>
              </a:defRPr>
            </a:lvl8pPr>
            <a:lvl9pPr marL="3886200" indent="-228600" eaLnBrk="0" fontAlgn="base" hangingPunct="0">
              <a:spcBef>
                <a:spcPct val="0"/>
              </a:spcBef>
              <a:spcAft>
                <a:spcPct val="0"/>
              </a:spcAft>
              <a:defRPr sz="2800" b="1">
                <a:solidFill>
                  <a:srgbClr val="FFF061"/>
                </a:solidFill>
                <a:latin typeface="Arial" charset="0"/>
                <a:cs typeface="Arial" charset="0"/>
              </a:defRPr>
            </a:lvl9pPr>
          </a:lstStyle>
          <a:p>
            <a:pPr eaLnBrk="1" hangingPunct="1"/>
            <a:r>
              <a:rPr lang="fr-CA" sz="1200" b="0" dirty="0">
                <a:solidFill>
                  <a:srgbClr val="FFFF99"/>
                </a:solidFill>
                <a:latin typeface="Comic Sans MS" pitchFamily="66" charset="0"/>
              </a:rPr>
              <a:t>Source: Rapport de synthèse du GIEC: Bilan 2007, Fig. I.1 p.26</a:t>
            </a:r>
            <a:endParaRPr lang="fr-CA" sz="1200" dirty="0">
              <a:solidFill>
                <a:srgbClr val="FFFF99"/>
              </a:solidFill>
            </a:endParaRPr>
          </a:p>
        </p:txBody>
      </p:sp>
      <p:pic>
        <p:nvPicPr>
          <p:cNvPr id="40964" name="Espace réservé du contenu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562100" y="782876"/>
            <a:ext cx="6019800" cy="5535613"/>
          </a:xfrm>
        </p:spPr>
      </p:pic>
      <p:sp>
        <p:nvSpPr>
          <p:cNvPr id="8" name="Flèche droite 7"/>
          <p:cNvSpPr/>
          <p:nvPr/>
        </p:nvSpPr>
        <p:spPr bwMode="auto">
          <a:xfrm rot="1116594">
            <a:off x="814427" y="4135438"/>
            <a:ext cx="2752725" cy="441325"/>
          </a:xfrm>
          <a:prstGeom prst="rightArrow">
            <a:avLst>
              <a:gd name="adj1" fmla="val 31568"/>
              <a:gd name="adj2" fmla="val 69548"/>
            </a:avLst>
          </a:prstGeom>
          <a:ln/>
          <a:extLst/>
        </p:spPr>
        <p:style>
          <a:lnRef idx="1">
            <a:schemeClr val="accent1"/>
          </a:lnRef>
          <a:fillRef idx="2">
            <a:schemeClr val="accent1"/>
          </a:fillRef>
          <a:effectRef idx="1">
            <a:schemeClr val="accent1"/>
          </a:effectRef>
          <a:fontRef idx="minor">
            <a:schemeClr val="dk1"/>
          </a:fontRef>
        </p:style>
        <p:txBody>
          <a:bodyPr>
            <a:spAutoFit/>
          </a:bodyPr>
          <a:lstStyle/>
          <a:p>
            <a:pPr algn="ctr">
              <a:spcBef>
                <a:spcPct val="50000"/>
              </a:spcBef>
              <a:defRPr/>
            </a:pPr>
            <a:endParaRPr lang="fr-CA">
              <a:solidFill>
                <a:srgbClr val="FFF061"/>
              </a:solidFill>
              <a:effectLst>
                <a:outerShdw blurRad="38100" dist="38100" dir="2700000" algn="tl">
                  <a:srgbClr val="000000">
                    <a:alpha val="43137"/>
                  </a:srgbClr>
                </a:outerShdw>
              </a:effectLst>
            </a:endParaRPr>
          </a:p>
        </p:txBody>
      </p:sp>
      <p:pic>
        <p:nvPicPr>
          <p:cNvPr id="40966" name="Picture 7" descr="C:\Users\Nathalie\Documents\Bader\CC\CC.Data\image-308885-galleryV9-eart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765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med">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Modèle par défaut">
  <a:themeElements>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0" lang="fr-CA" sz="2800" b="1" i="0" u="none" strike="noStrike" cap="none" normalizeH="0" baseline="0" smtClean="0">
            <a:ln>
              <a:noFill/>
            </a:ln>
            <a:solidFill>
              <a:srgbClr val="FFF061"/>
            </a:solidFill>
            <a:effectLst>
              <a:outerShdw blurRad="38100" dist="38100" dir="2700000" algn="tl">
                <a:srgbClr val="000000">
                  <a:alpha val="43137"/>
                </a:srgbClr>
              </a:outerShdw>
            </a:effectLst>
            <a:latin typeface="Arial" charset="0"/>
          </a:defRPr>
        </a:defPPr>
      </a:lstStyle>
    </a:lnDef>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Glass Layers</Template>
  <TotalTime>101557</TotalTime>
  <Words>3864</Words>
  <Application>Microsoft Macintosh PowerPoint</Application>
  <PresentationFormat>Présentation à l'écran (4:3)</PresentationFormat>
  <Paragraphs>729</Paragraphs>
  <Slides>32</Slides>
  <Notes>32</Notes>
  <HiddenSlides>0</HiddenSlides>
  <MMClips>0</MMClips>
  <ScaleCrop>false</ScaleCrop>
  <HeadingPairs>
    <vt:vector size="4" baseType="variant">
      <vt:variant>
        <vt:lpstr>Thème</vt:lpstr>
      </vt:variant>
      <vt:variant>
        <vt:i4>1</vt:i4>
      </vt:variant>
      <vt:variant>
        <vt:lpstr>Titres des diapositives</vt:lpstr>
      </vt:variant>
      <vt:variant>
        <vt:i4>32</vt:i4>
      </vt:variant>
    </vt:vector>
  </HeadingPairs>
  <TitlesOfParts>
    <vt:vector size="33" baseType="lpstr">
      <vt:lpstr>Modèle par défaut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Source: Dr. Pieter Tans, NOAA/ESRL (www.esrl.noaa.gov/gmd/ccgg/trends/) and Dr. Ralph Keeling, Scripps Institution of Oceanography (scrippsco2.ucsd.edu/).</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Environnement Canada - Biosphère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Natalia Juhasz</dc:creator>
  <cp:lastModifiedBy>Émilie Morin</cp:lastModifiedBy>
  <cp:revision>935</cp:revision>
  <cp:lastPrinted>2012-10-16T17:44:50Z</cp:lastPrinted>
  <dcterms:created xsi:type="dcterms:W3CDTF">2004-05-25T17:55:41Z</dcterms:created>
  <dcterms:modified xsi:type="dcterms:W3CDTF">2013-03-04T01:14:51Z</dcterms:modified>
</cp:coreProperties>
</file>